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modernComment_12E_C8B63C6D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92" r:id="rId3"/>
    <p:sldId id="275" r:id="rId4"/>
    <p:sldId id="257" r:id="rId5"/>
    <p:sldId id="270" r:id="rId6"/>
    <p:sldId id="258" r:id="rId7"/>
    <p:sldId id="271" r:id="rId8"/>
    <p:sldId id="272" r:id="rId9"/>
    <p:sldId id="298" r:id="rId10"/>
    <p:sldId id="280" r:id="rId11"/>
    <p:sldId id="265" r:id="rId12"/>
    <p:sldId id="266" r:id="rId13"/>
    <p:sldId id="273" r:id="rId14"/>
    <p:sldId id="259" r:id="rId15"/>
    <p:sldId id="260" r:id="rId16"/>
    <p:sldId id="299" r:id="rId17"/>
    <p:sldId id="281" r:id="rId18"/>
    <p:sldId id="276" r:id="rId19"/>
    <p:sldId id="277" r:id="rId20"/>
    <p:sldId id="278" r:id="rId21"/>
    <p:sldId id="261" r:id="rId22"/>
    <p:sldId id="283" r:id="rId23"/>
    <p:sldId id="284" r:id="rId24"/>
    <p:sldId id="285" r:id="rId25"/>
    <p:sldId id="288" r:id="rId26"/>
    <p:sldId id="286" r:id="rId27"/>
    <p:sldId id="289" r:id="rId28"/>
    <p:sldId id="287" r:id="rId29"/>
    <p:sldId id="290" r:id="rId30"/>
    <p:sldId id="297" r:id="rId31"/>
    <p:sldId id="296" r:id="rId32"/>
    <p:sldId id="295" r:id="rId33"/>
    <p:sldId id="302" r:id="rId34"/>
    <p:sldId id="293" r:id="rId3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BFD036-1366-5F00-8373-8692D9056AD8}" name="Hong, Lingzi" initials="HL" userId="S::Lingzi.Hong@unt.edu::26a9dcdd-295d-431b-83f4-da63bb2a744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44A62D-6D1E-4DA9-CB93-609E993273BA}" v="7" dt="2026-10-15T14:11:48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23" autoAdjust="0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1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u, Jinyu" userId="S::jinyuliu@my.unt.edu::e9da7914-a153-4eed-9855-c13362ec45c4" providerId="AD" clId="Web-{AB44A62D-6D1E-4DA9-CB93-609E993273BA}"/>
    <pc:docChg chg="modSld">
      <pc:chgData name="Liu, Jinyu" userId="S::jinyuliu@my.unt.edu::e9da7914-a153-4eed-9855-c13362ec45c4" providerId="AD" clId="Web-{AB44A62D-6D1E-4DA9-CB93-609E993273BA}" dt="2026-10-15T14:11:48.481" v="6" actId="1076"/>
      <pc:docMkLst>
        <pc:docMk/>
      </pc:docMkLst>
      <pc:sldChg chg="addSp delSp modSp">
        <pc:chgData name="Liu, Jinyu" userId="S::jinyuliu@my.unt.edu::e9da7914-a153-4eed-9855-c13362ec45c4" providerId="AD" clId="Web-{AB44A62D-6D1E-4DA9-CB93-609E993273BA}" dt="2026-10-15T14:11:48.481" v="6" actId="1076"/>
        <pc:sldMkLst>
          <pc:docMk/>
          <pc:sldMk cId="3367386221" sldId="302"/>
        </pc:sldMkLst>
        <pc:spChg chg="del">
          <ac:chgData name="Liu, Jinyu" userId="S::jinyuliu@my.unt.edu::e9da7914-a153-4eed-9855-c13362ec45c4" providerId="AD" clId="Web-{AB44A62D-6D1E-4DA9-CB93-609E993273BA}" dt="2026-10-15T14:11:30.950" v="0"/>
          <ac:spMkLst>
            <pc:docMk/>
            <pc:sldMk cId="3367386221" sldId="302"/>
            <ac:spMk id="2" creationId="{249240D1-BBDF-91DC-8964-DEB78D58AE5A}"/>
          </ac:spMkLst>
        </pc:spChg>
        <pc:picChg chg="add mod">
          <ac:chgData name="Liu, Jinyu" userId="S::jinyuliu@my.unt.edu::e9da7914-a153-4eed-9855-c13362ec45c4" providerId="AD" clId="Web-{AB44A62D-6D1E-4DA9-CB93-609E993273BA}" dt="2026-10-15T14:11:48.481" v="6" actId="1076"/>
          <ac:picMkLst>
            <pc:docMk/>
            <pc:sldMk cId="3367386221" sldId="302"/>
            <ac:picMk id="3" creationId="{574F410C-9EEE-46E5-35FC-09835B026627}"/>
          </ac:picMkLst>
        </pc:picChg>
      </pc:sldChg>
    </pc:docChg>
  </pc:docChgLst>
  <pc:docChgLst>
    <pc:chgData name="Hong, Lingzi" userId="26a9dcdd-295d-431b-83f4-da63bb2a744f" providerId="ADAL" clId="{92B90956-6E09-574D-9AC9-464B0DA9D02F}"/>
    <pc:docChg chg="delSld">
      <pc:chgData name="Hong, Lingzi" userId="26a9dcdd-295d-431b-83f4-da63bb2a744f" providerId="ADAL" clId="{92B90956-6E09-574D-9AC9-464B0DA9D02F}" dt="2026-10-14T23:27:22.764" v="1" actId="2696"/>
      <pc:docMkLst>
        <pc:docMk/>
      </pc:docMkLst>
      <pc:sldChg chg="del">
        <pc:chgData name="Hong, Lingzi" userId="26a9dcdd-295d-431b-83f4-da63bb2a744f" providerId="ADAL" clId="{92B90956-6E09-574D-9AC9-464B0DA9D02F}" dt="2026-10-14T23:27:22.080" v="0" actId="2696"/>
        <pc:sldMkLst>
          <pc:docMk/>
          <pc:sldMk cId="3141002658" sldId="300"/>
        </pc:sldMkLst>
      </pc:sldChg>
      <pc:sldChg chg="del">
        <pc:chgData name="Hong, Lingzi" userId="26a9dcdd-295d-431b-83f4-da63bb2a744f" providerId="ADAL" clId="{92B90956-6E09-574D-9AC9-464B0DA9D02F}" dt="2026-10-14T23:27:22.764" v="1" actId="2696"/>
        <pc:sldMkLst>
          <pc:docMk/>
          <pc:sldMk cId="1599125309" sldId="301"/>
        </pc:sldMkLst>
      </pc:sldChg>
    </pc:docChg>
  </pc:docChgLst>
</pc:chgInfo>
</file>

<file path=ppt/comments/modernComment_12E_C8B63C6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D06FC3C-C4E4-EB49-BF41-A99CA64399E9}" authorId="{19BFD036-1366-5F00-8373-8692D9056AD8}" created="2026-10-14T23:28:30.323">
    <pc:sldMkLst xmlns:pc="http://schemas.microsoft.com/office/powerpoint/2013/main/command">
      <pc:docMk/>
      <pc:sldMk cId="3367386221" sldId="302"/>
    </pc:sldMkLst>
    <p188:txBody>
      <a:bodyPr/>
      <a:lstStyle/>
      <a:p>
        <a:r>
          <a:rPr lang="en-US"/>
          <a:t>Again, make a shorter url for others to easily access.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498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0EEEF-A2EC-76AC-AAEC-FC44F7DD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256EE-E0D0-ECCC-EF81-3F1EEA51F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3E7F84-EA0B-480F-DF81-EE81F9EAC8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DDDB9-2A18-AEEE-AA59-F33E988005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88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488DD-BB8B-4A93-7131-AED0EC57B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652F0C-EE80-1BC0-C484-06CEAD3F7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7D8C3-F4D6-29FA-A742-0E959C45C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77C6B-3CE8-A033-E4A6-EDCA6B219E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77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14285-40EC-564C-F8BD-670DD32E1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1F873B-56F3-8F35-F738-0AA512A6D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827C54-C683-1F1C-8A11-2226CE212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05ED6-C038-7A04-D1F4-6813121EF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30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E345A-15E0-FEC8-DEA7-7F296E320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C08CDD-8415-23F7-2E5D-5212FAD2D4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21C11-9154-0659-F813-3AFEFD8F1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23613-9A40-D340-D89D-A1FDB0B0E9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3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5171A-E4C4-4B9F-5CA1-3C52C7DA4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93DDDE-BD19-31B2-06A3-16F4CCA8A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8CAD50-716C-EE30-34A5-9DABE62B9D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A5165-3B58-97A3-BFF1-084666EE70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26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huggingface.co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8/10/relationships/comments" Target="../comments/modernComment_12E_C8B63C6D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31084" y="1162143"/>
            <a:ext cx="6881803" cy="150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94" b="1" kern="0" spc="-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VISION-LANGUAGE MODELS (VLMS) FOR ARCHIVAL IMAGE SUBJECT TERM ASSIGNMENT</a:t>
            </a:r>
            <a:endParaRPr lang="en-US" sz="3294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9E69BBC-7D6C-7CDA-19A6-36CF9FEDE8BA}"/>
              </a:ext>
            </a:extLst>
          </p:cNvPr>
          <p:cNvSpPr txBox="1"/>
          <p:nvPr/>
        </p:nvSpPr>
        <p:spPr>
          <a:xfrm>
            <a:off x="4340860" y="3838534"/>
            <a:ext cx="3975100" cy="962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509000"/>
              </a:lnSpc>
              <a:buClr>
                <a:schemeClr val="dk1"/>
              </a:buClr>
              <a:buSzPts val="1100"/>
            </a:pPr>
            <a:r>
              <a:rPr lang="en-US" sz="1400" dirty="0">
                <a:solidFill>
                  <a:schemeClr val="dk1"/>
                </a:solidFill>
                <a:latin typeface="Inter"/>
                <a:ea typeface="Times New Roman"/>
                <a:cs typeface="Times New Roman"/>
                <a:sym typeface="Times New Roman"/>
              </a:rPr>
              <a:t>Instructors: Lingzi Hong &amp; Jinyu Liu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1E204-4D3B-38B1-3507-BB0C99224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00CF0EC1-70FE-04B7-2609-C21AD7E4771C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2EF600F9-140F-7EC8-0AF5-DE193A869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BEAF34E-3FBF-584C-A15C-50FB3F47D767}"/>
              </a:ext>
            </a:extLst>
          </p:cNvPr>
          <p:cNvSpPr txBox="1"/>
          <p:nvPr/>
        </p:nvSpPr>
        <p:spPr>
          <a:xfrm>
            <a:off x="759418" y="1280461"/>
            <a:ext cx="4213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nter"/>
              </a:rPr>
              <a:t>P</a:t>
            </a:r>
            <a:r>
              <a:rPr lang="en-US" altLang="zh-CN" dirty="0">
                <a:latin typeface="Inter"/>
              </a:rPr>
              <a:t>art1:</a:t>
            </a:r>
            <a:r>
              <a:rPr lang="zh-CN" altLang="en-US" dirty="0">
                <a:latin typeface="Inter"/>
              </a:rPr>
              <a:t> </a:t>
            </a:r>
            <a:r>
              <a:rPr lang="en-US" dirty="0">
                <a:latin typeface="Inter"/>
              </a:rPr>
              <a:t>Research Background &amp; Motivation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7BD7A93-D17C-F971-3975-1689BD09895F}"/>
              </a:ext>
            </a:extLst>
          </p:cNvPr>
          <p:cNvSpPr txBox="1"/>
          <p:nvPr/>
        </p:nvSpPr>
        <p:spPr>
          <a:xfrm>
            <a:off x="759418" y="186760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Inter"/>
              </a:rPr>
              <a:t>P</a:t>
            </a:r>
            <a:r>
              <a:rPr lang="en-US" altLang="zh-CN" dirty="0">
                <a:latin typeface="Inter"/>
              </a:rPr>
              <a:t>art2:</a:t>
            </a:r>
            <a:r>
              <a:rPr lang="zh-CN" altLang="en-US" dirty="0">
                <a:latin typeface="Inter"/>
              </a:rPr>
              <a:t> </a:t>
            </a:r>
            <a:r>
              <a:rPr lang="en-US" dirty="0">
                <a:latin typeface="Inter"/>
              </a:rPr>
              <a:t>VLM Foundations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87E340C-ECBB-598B-CA2B-724CFA8F502C}"/>
              </a:ext>
            </a:extLst>
          </p:cNvPr>
          <p:cNvSpPr txBox="1"/>
          <p:nvPr/>
        </p:nvSpPr>
        <p:spPr>
          <a:xfrm>
            <a:off x="759418" y="2425805"/>
            <a:ext cx="5044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Inter"/>
              </a:rPr>
              <a:t>P</a:t>
            </a:r>
            <a:r>
              <a:rPr lang="en-US" altLang="zh-CN" dirty="0">
                <a:latin typeface="Inter"/>
              </a:rPr>
              <a:t>art3:</a:t>
            </a:r>
            <a:r>
              <a:rPr lang="zh-CN" altLang="en-US" dirty="0">
                <a:latin typeface="Inter"/>
              </a:rPr>
              <a:t> </a:t>
            </a:r>
            <a:r>
              <a:rPr lang="en-US" dirty="0"/>
              <a:t>Prompt Engineering and Archival Applications</a:t>
            </a:r>
            <a:endParaRPr lang="en-US" dirty="0">
              <a:latin typeface="Inter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7CFE166-29F5-8397-B1E9-6E18A0F8019A}"/>
              </a:ext>
            </a:extLst>
          </p:cNvPr>
          <p:cNvSpPr txBox="1"/>
          <p:nvPr/>
        </p:nvSpPr>
        <p:spPr>
          <a:xfrm>
            <a:off x="759418" y="2984006"/>
            <a:ext cx="46248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Inter"/>
              </a:rPr>
              <a:t>P</a:t>
            </a:r>
            <a:r>
              <a:rPr lang="en-US" altLang="zh-CN" dirty="0">
                <a:latin typeface="Inter"/>
              </a:rPr>
              <a:t>art4:</a:t>
            </a:r>
            <a:r>
              <a:rPr lang="zh-CN" altLang="en-US" dirty="0">
                <a:latin typeface="Inter"/>
              </a:rPr>
              <a:t> </a:t>
            </a:r>
            <a:r>
              <a:rPr lang="en-US" dirty="0"/>
              <a:t>Demo Showcase</a:t>
            </a:r>
            <a:endParaRPr lang="en-US" dirty="0"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325131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6DD53-E23D-5D45-60D5-4C844C58E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6788D120-20BE-7618-4A6E-4E56B7471A8F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239E082E-2BD7-92EB-4265-989B0E197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210FD5B-1E1A-49FA-CAFC-A87C57CEC478}"/>
              </a:ext>
            </a:extLst>
          </p:cNvPr>
          <p:cNvSpPr txBox="1"/>
          <p:nvPr/>
        </p:nvSpPr>
        <p:spPr>
          <a:xfrm>
            <a:off x="2059226" y="2183071"/>
            <a:ext cx="540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Inter"/>
              </a:rPr>
              <a:t>P</a:t>
            </a:r>
            <a:r>
              <a:rPr lang="en-US" altLang="zh-CN" sz="2400" dirty="0">
                <a:latin typeface="Inter"/>
              </a:rPr>
              <a:t>art1:</a:t>
            </a:r>
            <a:r>
              <a:rPr lang="zh-CN" altLang="en-US" sz="2400" dirty="0">
                <a:latin typeface="Inter"/>
              </a:rPr>
              <a:t> </a:t>
            </a:r>
            <a:r>
              <a:rPr lang="en-US" sz="2400" dirty="0">
                <a:latin typeface="Inter"/>
              </a:rPr>
              <a:t>Research Background &amp; Motivation</a:t>
            </a:r>
          </a:p>
        </p:txBody>
      </p:sp>
    </p:spTree>
    <p:extLst>
      <p:ext uri="{BB962C8B-B14F-4D97-AF65-F5344CB8AC3E}">
        <p14:creationId xmlns:p14="http://schemas.microsoft.com/office/powerpoint/2010/main" val="398236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5">
            <a:extLst>
              <a:ext uri="{FF2B5EF4-FFF2-40B4-BE49-F238E27FC236}">
                <a16:creationId xmlns:a16="http://schemas.microsoft.com/office/drawing/2014/main" id="{2BC1EFCA-2D61-0196-22CB-A4DBB2B51F5E}"/>
              </a:ext>
            </a:extLst>
          </p:cNvPr>
          <p:cNvSpPr/>
          <p:nvPr/>
        </p:nvSpPr>
        <p:spPr>
          <a:xfrm>
            <a:off x="611962" y="1675878"/>
            <a:ext cx="1020528" cy="288281"/>
          </a:xfrm>
          <a:prstGeom prst="round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 sz="1600"/>
          </a:p>
        </p:txBody>
      </p:sp>
      <p:sp>
        <p:nvSpPr>
          <p:cNvPr id="3" name="Text 0"/>
          <p:cNvSpPr/>
          <p:nvPr/>
        </p:nvSpPr>
        <p:spPr>
          <a:xfrm>
            <a:off x="428625" y="285750"/>
            <a:ext cx="8660961" cy="29283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MILLIONS OF ARCHIVAL IMAGES LACK SEARCHABLE SUBJECT TERMS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773280" y="1688440"/>
            <a:ext cx="643831" cy="257506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739026" y="1658991"/>
            <a:ext cx="3663509" cy="654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Archives hold millions of images with minimal or no subject metadata.</a:t>
            </a:r>
            <a:endParaRPr lang="en-US" sz="1600" dirty="0"/>
          </a:p>
          <a:p>
            <a:pPr marL="0" indent="0" algn="l">
              <a:lnSpc>
                <a:spcPts val="1700"/>
              </a:lnSpc>
              <a:buNone/>
            </a:pP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11962" y="3149751"/>
            <a:ext cx="1127063" cy="259375"/>
          </a:xfrm>
          <a:prstGeom prst="round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 sz="1600"/>
          </a:p>
        </p:txBody>
      </p:sp>
      <p:sp>
        <p:nvSpPr>
          <p:cNvPr id="9" name="Text 6"/>
          <p:cNvSpPr/>
          <p:nvPr/>
        </p:nvSpPr>
        <p:spPr>
          <a:xfrm>
            <a:off x="633850" y="3150685"/>
            <a:ext cx="1414104" cy="257506"/>
          </a:xfrm>
          <a:prstGeom prst="rect">
            <a:avLst/>
          </a:prstGeom>
          <a:noFill/>
          <a:ln/>
        </p:spPr>
        <p:txBody>
          <a:bodyPr wrap="square" lIns="102108" tIns="34036" rIns="102108" bIns="34036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Bottleneck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756978" y="3149751"/>
            <a:ext cx="3819251" cy="654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Manual cataloging is costly and inconsistently </a:t>
            </a:r>
          </a:p>
          <a:p>
            <a:pPr>
              <a:lnSpc>
                <a:spcPts val="1700"/>
              </a:lnSpc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applied across collections.</a:t>
            </a:r>
            <a:endParaRPr lang="en-US" sz="1600" dirty="0"/>
          </a:p>
          <a:p>
            <a:pPr marL="0" indent="0" algn="l">
              <a:lnSpc>
                <a:spcPts val="1700"/>
              </a:lnSpc>
              <a:buNone/>
            </a:pP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722144" y="1967729"/>
            <a:ext cx="2993231" cy="1839516"/>
          </a:xfrm>
          <a:prstGeom prst="rect">
            <a:avLst/>
          </a:prstGeom>
          <a:solidFill>
            <a:srgbClr val="1118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6007894" y="2294037"/>
            <a:ext cx="2421731" cy="5536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294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17M+</a:t>
            </a:r>
            <a:endParaRPr lang="en-US" sz="3294" dirty="0"/>
          </a:p>
        </p:txBody>
      </p:sp>
      <p:sp>
        <p:nvSpPr>
          <p:cNvPr id="26" name="Text 23"/>
          <p:cNvSpPr/>
          <p:nvPr/>
        </p:nvSpPr>
        <p:spPr>
          <a:xfrm>
            <a:off x="6007894" y="2961977"/>
            <a:ext cx="2421731" cy="618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6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Photographs in the Library of Congress alone, the majority with limited metadata.</a:t>
            </a:r>
            <a:endParaRPr lang="en-US" sz="1600" dirty="0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BEAC462D-8A73-D9E7-C73E-DA6C5564F5CF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7665B048-FCF9-FC66-AEBC-D1B0F5D04E3D}"/>
              </a:ext>
            </a:extLst>
          </p:cNvPr>
          <p:cNvCxnSpPr/>
          <p:nvPr/>
        </p:nvCxnSpPr>
        <p:spPr>
          <a:xfrm>
            <a:off x="5509071" y="914400"/>
            <a:ext cx="0" cy="36727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6D4F7335-D2D9-2E10-CDBF-ADC831B464FA}"/>
              </a:ext>
            </a:extLst>
          </p:cNvPr>
          <p:cNvSpPr/>
          <p:nvPr/>
        </p:nvSpPr>
        <p:spPr>
          <a:xfrm>
            <a:off x="471111" y="3231851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F74FEBA-07E0-D341-A342-3F024C19BFC5}"/>
              </a:ext>
            </a:extLst>
          </p:cNvPr>
          <p:cNvSpPr/>
          <p:nvPr/>
        </p:nvSpPr>
        <p:spPr>
          <a:xfrm>
            <a:off x="471111" y="1788921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5B04B-329A-F08D-CF14-9E8762C64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723BF07-8847-AA6D-0E0A-3E1B0C8B0F6A}"/>
              </a:ext>
            </a:extLst>
          </p:cNvPr>
          <p:cNvSpPr/>
          <p:nvPr/>
        </p:nvSpPr>
        <p:spPr>
          <a:xfrm>
            <a:off x="428625" y="285750"/>
            <a:ext cx="8660961" cy="29283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MILLIONS OF ARCHIVAL IMAGES LACK SEARCHABLE SUBJECT TERMS</a:t>
            </a:r>
            <a:endParaRPr lang="en-US" sz="24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1B764F88-AE67-777F-5E81-A8DBAB6527A2}"/>
              </a:ext>
            </a:extLst>
          </p:cNvPr>
          <p:cNvSpPr/>
          <p:nvPr/>
        </p:nvSpPr>
        <p:spPr>
          <a:xfrm>
            <a:off x="639774" y="2568811"/>
            <a:ext cx="1068988" cy="327906"/>
          </a:xfrm>
          <a:prstGeom prst="round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 sz="16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547DBFF-C026-51FB-D779-FD920A06B450}"/>
              </a:ext>
            </a:extLst>
          </p:cNvPr>
          <p:cNvSpPr/>
          <p:nvPr/>
        </p:nvSpPr>
        <p:spPr>
          <a:xfrm>
            <a:off x="714375" y="2621786"/>
            <a:ext cx="852541" cy="257506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ctr">
            <a:spAutoFit/>
          </a:bodyPr>
          <a:lstStyle/>
          <a:p>
            <a:pPr>
              <a:lnSpc>
                <a:spcPts val="1400"/>
              </a:lnSpc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</a:t>
            </a:r>
            <a:endParaRPr lang="en-US" sz="1600" dirty="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84692E2D-1C87-8D0B-D0AB-913F507AD2A3}"/>
              </a:ext>
            </a:extLst>
          </p:cNvPr>
          <p:cNvSpPr/>
          <p:nvPr/>
        </p:nvSpPr>
        <p:spPr>
          <a:xfrm>
            <a:off x="5722144" y="1967729"/>
            <a:ext cx="2993231" cy="1839516"/>
          </a:xfrm>
          <a:prstGeom prst="rect">
            <a:avLst/>
          </a:prstGeom>
          <a:solidFill>
            <a:srgbClr val="1118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CABE786B-187F-FA2C-10D4-4BF548779693}"/>
              </a:ext>
            </a:extLst>
          </p:cNvPr>
          <p:cNvSpPr/>
          <p:nvPr/>
        </p:nvSpPr>
        <p:spPr>
          <a:xfrm>
            <a:off x="6007894" y="2294037"/>
            <a:ext cx="2421731" cy="5536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294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17M+</a:t>
            </a:r>
            <a:endParaRPr lang="en-US" sz="3294" dirty="0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04A65C31-0349-75E1-8F13-F4F878D5E57A}"/>
              </a:ext>
            </a:extLst>
          </p:cNvPr>
          <p:cNvSpPr/>
          <p:nvPr/>
        </p:nvSpPr>
        <p:spPr>
          <a:xfrm>
            <a:off x="6007894" y="2961977"/>
            <a:ext cx="2421731" cy="618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6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Photographs in the Library of Congress alone, the majority with limited metadata.</a:t>
            </a:r>
            <a:endParaRPr lang="en-US" sz="1600" dirty="0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2648D9FB-5369-7AC9-70E8-3D1995F8DF79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9102A05E-4F3C-B1DE-7D22-80F0002A1EF3}"/>
              </a:ext>
            </a:extLst>
          </p:cNvPr>
          <p:cNvCxnSpPr/>
          <p:nvPr/>
        </p:nvCxnSpPr>
        <p:spPr>
          <a:xfrm>
            <a:off x="5365488" y="914400"/>
            <a:ext cx="0" cy="36727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 11">
            <a:extLst>
              <a:ext uri="{FF2B5EF4-FFF2-40B4-BE49-F238E27FC236}">
                <a16:creationId xmlns:a16="http://schemas.microsoft.com/office/drawing/2014/main" id="{FF21B62A-CC36-B1EA-D8EB-B72A01CE9B02}"/>
              </a:ext>
            </a:extLst>
          </p:cNvPr>
          <p:cNvSpPr/>
          <p:nvPr/>
        </p:nvSpPr>
        <p:spPr>
          <a:xfrm>
            <a:off x="1787839" y="1579610"/>
            <a:ext cx="3632489" cy="654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Subject terms are the core discovery mechanism in archival catalogs.</a:t>
            </a:r>
            <a:endParaRPr lang="en-US" sz="1600" dirty="0"/>
          </a:p>
          <a:p>
            <a:pPr marL="0" indent="0" algn="l">
              <a:lnSpc>
                <a:spcPts val="1700"/>
              </a:lnSpc>
              <a:buNone/>
            </a:pPr>
            <a:endParaRPr lang="en-US" sz="16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BDD1A7D8-B1EB-4E4B-B9AA-6C82D53537B8}"/>
              </a:ext>
            </a:extLst>
          </p:cNvPr>
          <p:cNvSpPr/>
          <p:nvPr/>
        </p:nvSpPr>
        <p:spPr>
          <a:xfrm>
            <a:off x="647681" y="1595440"/>
            <a:ext cx="1068988" cy="311183"/>
          </a:xfrm>
          <a:prstGeom prst="roundRect">
            <a:avLst/>
          </a:prstGeom>
          <a:solidFill>
            <a:srgbClr val="10B981"/>
          </a:solidFill>
          <a:ln/>
        </p:spPr>
        <p:txBody>
          <a:bodyPr/>
          <a:lstStyle/>
          <a:p>
            <a:endParaRPr lang="en-US" sz="16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EBEAA8E4-2996-EF41-E5C5-279951248500}"/>
              </a:ext>
            </a:extLst>
          </p:cNvPr>
          <p:cNvSpPr/>
          <p:nvPr/>
        </p:nvSpPr>
        <p:spPr>
          <a:xfrm>
            <a:off x="672472" y="1629979"/>
            <a:ext cx="1044197" cy="257506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Discovery</a:t>
            </a:r>
            <a:endParaRPr lang="en-US" sz="1600" dirty="0"/>
          </a:p>
        </p:txBody>
      </p:sp>
      <p:sp>
        <p:nvSpPr>
          <p:cNvPr id="14" name="Text 15">
            <a:extLst>
              <a:ext uri="{FF2B5EF4-FFF2-40B4-BE49-F238E27FC236}">
                <a16:creationId xmlns:a16="http://schemas.microsoft.com/office/drawing/2014/main" id="{71A5A52C-7774-9A88-BEB5-E9826513E939}"/>
              </a:ext>
            </a:extLst>
          </p:cNvPr>
          <p:cNvSpPr/>
          <p:nvPr/>
        </p:nvSpPr>
        <p:spPr>
          <a:xfrm>
            <a:off x="1787839" y="2560474"/>
            <a:ext cx="3701279" cy="654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backlog of undescribed images grows faster than human cataloging capacity.</a:t>
            </a:r>
            <a:endParaRPr lang="en-US" sz="1600" dirty="0"/>
          </a:p>
          <a:p>
            <a:pPr marL="0" indent="0" algn="l">
              <a:lnSpc>
                <a:spcPts val="1700"/>
              </a:lnSpc>
              <a:buNone/>
            </a:pPr>
            <a:endParaRPr lang="en-US" sz="1600" dirty="0"/>
          </a:p>
        </p:txBody>
      </p:sp>
      <p:sp>
        <p:nvSpPr>
          <p:cNvPr id="15" name="Shape 17">
            <a:extLst>
              <a:ext uri="{FF2B5EF4-FFF2-40B4-BE49-F238E27FC236}">
                <a16:creationId xmlns:a16="http://schemas.microsoft.com/office/drawing/2014/main" id="{3F0F5C5F-F576-0217-347A-F54D92CD3912}"/>
              </a:ext>
            </a:extLst>
          </p:cNvPr>
          <p:cNvSpPr/>
          <p:nvPr/>
        </p:nvSpPr>
        <p:spPr>
          <a:xfrm>
            <a:off x="647681" y="3539183"/>
            <a:ext cx="1016529" cy="394988"/>
          </a:xfrm>
          <a:prstGeom prst="roundRect">
            <a:avLst/>
          </a:prstGeom>
          <a:solidFill>
            <a:srgbClr val="10B981"/>
          </a:solidFill>
          <a:ln/>
        </p:spPr>
        <p:txBody>
          <a:bodyPr/>
          <a:lstStyle/>
          <a:p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Solution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16" name="Text 19">
            <a:extLst>
              <a:ext uri="{FF2B5EF4-FFF2-40B4-BE49-F238E27FC236}">
                <a16:creationId xmlns:a16="http://schemas.microsoft.com/office/drawing/2014/main" id="{56F28D9C-55DF-1DD0-AEE0-DFE832E93F88}"/>
              </a:ext>
            </a:extLst>
          </p:cNvPr>
          <p:cNvSpPr/>
          <p:nvPr/>
        </p:nvSpPr>
        <p:spPr>
          <a:xfrm>
            <a:off x="1787839" y="3488755"/>
            <a:ext cx="3632489" cy="654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AI-assisted description offers a scalable path forward for visual heritage.</a:t>
            </a:r>
            <a:endParaRPr lang="en-US" sz="1600" dirty="0"/>
          </a:p>
          <a:p>
            <a:pPr marL="0" indent="0" algn="l">
              <a:lnSpc>
                <a:spcPts val="1700"/>
              </a:lnSpc>
              <a:buNone/>
            </a:pPr>
            <a:endParaRPr lang="en-US" sz="16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50344F7-4D06-57A6-8FEC-379BDE46FD49}"/>
              </a:ext>
            </a:extLst>
          </p:cNvPr>
          <p:cNvSpPr/>
          <p:nvPr/>
        </p:nvSpPr>
        <p:spPr>
          <a:xfrm>
            <a:off x="508000" y="2750539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DE04151-1D2D-596F-0D2B-4FB05D0D3BE2}"/>
              </a:ext>
            </a:extLst>
          </p:cNvPr>
          <p:cNvSpPr/>
          <p:nvPr/>
        </p:nvSpPr>
        <p:spPr>
          <a:xfrm>
            <a:off x="513011" y="1754903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FCACFE3-656C-4024-319E-65528156E172}"/>
              </a:ext>
            </a:extLst>
          </p:cNvPr>
          <p:cNvSpPr/>
          <p:nvPr/>
        </p:nvSpPr>
        <p:spPr>
          <a:xfrm>
            <a:off x="493466" y="3676352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642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SUBJECT TERMS ARE THE SEMANTIC BRIDGE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611963" y="1225395"/>
            <a:ext cx="5853205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Subject terms derive from controlled vocabularies like LCSH/AAT/TGM.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11963" y="2024542"/>
            <a:ext cx="5599225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Controlled vocabulary enables consistent, cross-collection retrieval.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11963" y="2837263"/>
            <a:ext cx="6372385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Subject terms are assigned by trained catalogers after careful image analysis.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11963" y="3593466"/>
            <a:ext cx="5007846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Institutional taxonomies may supplement standard thesauri.</a:t>
            </a:r>
            <a:endParaRPr lang="en-US" sz="1600" dirty="0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6CA3DDD5-B925-8B53-2452-629C3733921D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9C7FBDE8-EF27-4DCC-5184-56897B3D0556}"/>
              </a:ext>
            </a:extLst>
          </p:cNvPr>
          <p:cNvSpPr/>
          <p:nvPr/>
        </p:nvSpPr>
        <p:spPr>
          <a:xfrm>
            <a:off x="476250" y="1324909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4853BC07-A8E7-CC85-8225-B42596BF0A70}"/>
              </a:ext>
            </a:extLst>
          </p:cNvPr>
          <p:cNvSpPr/>
          <p:nvPr/>
        </p:nvSpPr>
        <p:spPr>
          <a:xfrm>
            <a:off x="481012" y="2898601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CC5EC4A-440C-5ACA-6E08-E56CBD1F413F}"/>
              </a:ext>
            </a:extLst>
          </p:cNvPr>
          <p:cNvSpPr/>
          <p:nvPr/>
        </p:nvSpPr>
        <p:spPr>
          <a:xfrm>
            <a:off x="476250" y="3657918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E7C6016-248F-13A5-4244-676B5335C956}"/>
              </a:ext>
            </a:extLst>
          </p:cNvPr>
          <p:cNvSpPr/>
          <p:nvPr/>
        </p:nvSpPr>
        <p:spPr>
          <a:xfrm>
            <a:off x="476250" y="2114910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3D26F-B1BD-8CCE-FBFA-9F19B4AEF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FD6BD19D-1FE6-BD88-9695-66E78902D7B4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FOUR DIMENSIONS OF SUBJECT TERMS</a:t>
            </a: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85235524-ECA7-5A29-8102-78A2C9963B47}"/>
              </a:ext>
            </a:extLst>
          </p:cNvPr>
          <p:cNvSpPr/>
          <p:nvPr/>
        </p:nvSpPr>
        <p:spPr>
          <a:xfrm>
            <a:off x="4896426" y="1138960"/>
            <a:ext cx="537104" cy="437043"/>
          </a:xfrm>
          <a:prstGeom prst="rect">
            <a:avLst/>
          </a:prstGeom>
          <a:noFill/>
          <a:ln/>
        </p:spPr>
        <p:txBody>
          <a:bodyPr wrap="square" lIns="102108" tIns="34036" rIns="102108" bIns="34036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AAT</a:t>
            </a:r>
            <a:endParaRPr lang="en-US" sz="16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A0271CCE-9AFD-51C3-2AF4-2F1B9FD3A656}"/>
              </a:ext>
            </a:extLst>
          </p:cNvPr>
          <p:cNvSpPr/>
          <p:nvPr/>
        </p:nvSpPr>
        <p:spPr>
          <a:xfrm>
            <a:off x="5862620" y="1228219"/>
            <a:ext cx="46956" cy="218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endParaRPr lang="en-US" sz="1600" dirty="0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8618A21-543F-6520-1D95-995058C4F22F}"/>
              </a:ext>
            </a:extLst>
          </p:cNvPr>
          <p:cNvGrpSpPr/>
          <p:nvPr/>
        </p:nvGrpSpPr>
        <p:grpSpPr>
          <a:xfrm>
            <a:off x="1352079" y="814223"/>
            <a:ext cx="2602701" cy="1978070"/>
            <a:chOff x="428625" y="3375561"/>
            <a:chExt cx="1964531" cy="1482189"/>
          </a:xfrm>
        </p:grpSpPr>
        <p:sp>
          <p:nvSpPr>
            <p:cNvPr id="15" name="Shape 12">
              <a:extLst>
                <a:ext uri="{FF2B5EF4-FFF2-40B4-BE49-F238E27FC236}">
                  <a16:creationId xmlns:a16="http://schemas.microsoft.com/office/drawing/2014/main" id="{0E718333-42E4-EB76-3B21-DABA2A730AC5}"/>
                </a:ext>
              </a:extLst>
            </p:cNvPr>
            <p:cNvSpPr/>
            <p:nvPr/>
          </p:nvSpPr>
          <p:spPr>
            <a:xfrm>
              <a:off x="428625" y="3375561"/>
              <a:ext cx="1964531" cy="1482189"/>
            </a:xfrm>
            <a:prstGeom prst="rect">
              <a:avLst/>
            </a:prstGeom>
            <a:solidFill>
              <a:srgbClr val="FFFFFF"/>
            </a:solidFill>
            <a:ln w="9144">
              <a:solidFill>
                <a:srgbClr val="111827"/>
              </a:solidFill>
              <a:prstDash val="solid"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6" name="Text 13">
              <a:extLst>
                <a:ext uri="{FF2B5EF4-FFF2-40B4-BE49-F238E27FC236}">
                  <a16:creationId xmlns:a16="http://schemas.microsoft.com/office/drawing/2014/main" id="{8E2D569D-018A-4B0E-BF57-A9D6B2760E12}"/>
                </a:ext>
              </a:extLst>
            </p:cNvPr>
            <p:cNvSpPr/>
            <p:nvPr/>
          </p:nvSpPr>
          <p:spPr>
            <a:xfrm>
              <a:off x="600075" y="3547011"/>
              <a:ext cx="539398" cy="1414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lnSpc>
                  <a:spcPts val="1400"/>
                </a:lnSpc>
                <a:buNone/>
              </a:pPr>
              <a:r>
                <a:rPr lang="en-US" sz="1600" b="1" dirty="0">
                  <a:solidFill>
                    <a:srgbClr val="11182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TOPICAL</a:t>
              </a:r>
              <a:endParaRPr lang="en-US" sz="1600" dirty="0"/>
            </a:p>
          </p:txBody>
        </p:sp>
        <p:sp>
          <p:nvSpPr>
            <p:cNvPr id="17" name="Text 14">
              <a:extLst>
                <a:ext uri="{FF2B5EF4-FFF2-40B4-BE49-F238E27FC236}">
                  <a16:creationId xmlns:a16="http://schemas.microsoft.com/office/drawing/2014/main" id="{DFCD90EA-4FBF-85A9-CE6D-EEBF0EEC24E0}"/>
                </a:ext>
              </a:extLst>
            </p:cNvPr>
            <p:cNvSpPr/>
            <p:nvPr/>
          </p:nvSpPr>
          <p:spPr>
            <a:xfrm>
              <a:off x="600075" y="3805972"/>
              <a:ext cx="1621631" cy="40935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ts val="1400"/>
                </a:lnSpc>
                <a:buNone/>
              </a:pPr>
              <a:r>
                <a:rPr lang="en-US" sz="160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Describes what the image is about or the concepts it represents.</a:t>
              </a:r>
              <a:endParaRPr lang="en-US" sz="1600" dirty="0"/>
            </a:p>
          </p:txBody>
        </p:sp>
        <p:sp>
          <p:nvSpPr>
            <p:cNvPr id="18" name="Shape 15">
              <a:extLst>
                <a:ext uri="{FF2B5EF4-FFF2-40B4-BE49-F238E27FC236}">
                  <a16:creationId xmlns:a16="http://schemas.microsoft.com/office/drawing/2014/main" id="{C73836AA-067C-2A3B-E73A-88788B45A772}"/>
                </a:ext>
              </a:extLst>
            </p:cNvPr>
            <p:cNvSpPr/>
            <p:nvPr/>
          </p:nvSpPr>
          <p:spPr>
            <a:xfrm>
              <a:off x="600075" y="4406047"/>
              <a:ext cx="594382" cy="192881"/>
            </a:xfrm>
            <a:prstGeom prst="rect">
              <a:avLst/>
            </a:prstGeom>
            <a:solidFill>
              <a:srgbClr val="F3F4F6"/>
            </a:solidFill>
            <a:ln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9" name="Text 16">
              <a:extLst>
                <a:ext uri="{FF2B5EF4-FFF2-40B4-BE49-F238E27FC236}">
                  <a16:creationId xmlns:a16="http://schemas.microsoft.com/office/drawing/2014/main" id="{C3519138-68C9-BBD8-758D-1DE51BBC3EE2}"/>
                </a:ext>
              </a:extLst>
            </p:cNvPr>
            <p:cNvSpPr/>
            <p:nvPr/>
          </p:nvSpPr>
          <p:spPr>
            <a:xfrm>
              <a:off x="600075" y="4406047"/>
              <a:ext cx="740536" cy="156918"/>
            </a:xfrm>
            <a:prstGeom prst="rect">
              <a:avLst/>
            </a:prstGeom>
            <a:noFill/>
            <a:ln/>
          </p:spPr>
          <p:txBody>
            <a:bodyPr wrap="square" lIns="68072" tIns="34036" rIns="68072" bIns="34036" rtlCol="0" anchor="t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600" dirty="0">
                  <a:solidFill>
                    <a:srgbClr val="6366F1"/>
                  </a:solidFill>
                  <a:latin typeface="monospace" pitchFamily="34" charset="0"/>
                  <a:ea typeface="monospace" pitchFamily="34" charset="-122"/>
                  <a:cs typeface="monospace" pitchFamily="34" charset="-120"/>
                </a:rPr>
                <a:t>"Floods"</a:t>
              </a:r>
              <a:endParaRPr lang="en-US" sz="1600" dirty="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476043D-F25D-5028-7E2B-D0F02D9C4383}"/>
              </a:ext>
            </a:extLst>
          </p:cNvPr>
          <p:cNvGrpSpPr/>
          <p:nvPr/>
        </p:nvGrpSpPr>
        <p:grpSpPr>
          <a:xfrm>
            <a:off x="5391727" y="844901"/>
            <a:ext cx="2602701" cy="1978070"/>
            <a:chOff x="2536031" y="3375561"/>
            <a:chExt cx="1964531" cy="1482189"/>
          </a:xfrm>
        </p:grpSpPr>
        <p:sp>
          <p:nvSpPr>
            <p:cNvPr id="20" name="Shape 17">
              <a:extLst>
                <a:ext uri="{FF2B5EF4-FFF2-40B4-BE49-F238E27FC236}">
                  <a16:creationId xmlns:a16="http://schemas.microsoft.com/office/drawing/2014/main" id="{F46AFAA5-38FE-3CC2-28DC-AB1EAEC0A29B}"/>
                </a:ext>
              </a:extLst>
            </p:cNvPr>
            <p:cNvSpPr/>
            <p:nvPr/>
          </p:nvSpPr>
          <p:spPr>
            <a:xfrm>
              <a:off x="2536031" y="3375561"/>
              <a:ext cx="1964531" cy="1482189"/>
            </a:xfrm>
            <a:prstGeom prst="rect">
              <a:avLst/>
            </a:prstGeom>
            <a:solidFill>
              <a:srgbClr val="FFFFFF"/>
            </a:solidFill>
            <a:ln w="9144">
              <a:solidFill>
                <a:srgbClr val="111827"/>
              </a:solidFill>
              <a:prstDash val="solid"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1" name="Text 18">
              <a:extLst>
                <a:ext uri="{FF2B5EF4-FFF2-40B4-BE49-F238E27FC236}">
                  <a16:creationId xmlns:a16="http://schemas.microsoft.com/office/drawing/2014/main" id="{D6F8FB0C-D0D1-CE49-598C-08E0472AC3F5}"/>
                </a:ext>
              </a:extLst>
            </p:cNvPr>
            <p:cNvSpPr/>
            <p:nvPr/>
          </p:nvSpPr>
          <p:spPr>
            <a:xfrm>
              <a:off x="2707481" y="3547011"/>
              <a:ext cx="406545" cy="1414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lnSpc>
                  <a:spcPts val="1400"/>
                </a:lnSpc>
                <a:buNone/>
              </a:pPr>
              <a:r>
                <a:rPr lang="en-US" sz="1600" b="1" dirty="0">
                  <a:solidFill>
                    <a:srgbClr val="11182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NAME</a:t>
              </a:r>
              <a:endParaRPr lang="en-US" sz="1600" dirty="0"/>
            </a:p>
          </p:txBody>
        </p:sp>
        <p:sp>
          <p:nvSpPr>
            <p:cNvPr id="22" name="Text 19">
              <a:extLst>
                <a:ext uri="{FF2B5EF4-FFF2-40B4-BE49-F238E27FC236}">
                  <a16:creationId xmlns:a16="http://schemas.microsoft.com/office/drawing/2014/main" id="{16C5C609-05C5-E064-CC14-DD0FD2515D81}"/>
                </a:ext>
              </a:extLst>
            </p:cNvPr>
            <p:cNvSpPr/>
            <p:nvPr/>
          </p:nvSpPr>
          <p:spPr>
            <a:xfrm>
              <a:off x="2707481" y="3805972"/>
              <a:ext cx="1621631" cy="40935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ts val="1400"/>
                </a:lnSpc>
                <a:buNone/>
              </a:pPr>
              <a:r>
                <a:rPr lang="en-US" sz="160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Identifies specific people, organizations, or corporate bodies.</a:t>
              </a:r>
              <a:endParaRPr lang="en-US" sz="1600" dirty="0"/>
            </a:p>
          </p:txBody>
        </p:sp>
        <p:sp>
          <p:nvSpPr>
            <p:cNvPr id="23" name="Shape 20">
              <a:extLst>
                <a:ext uri="{FF2B5EF4-FFF2-40B4-BE49-F238E27FC236}">
                  <a16:creationId xmlns:a16="http://schemas.microsoft.com/office/drawing/2014/main" id="{92628493-0B7B-BEF7-3B6D-92163CA1E71C}"/>
                </a:ext>
              </a:extLst>
            </p:cNvPr>
            <p:cNvSpPr/>
            <p:nvPr/>
          </p:nvSpPr>
          <p:spPr>
            <a:xfrm>
              <a:off x="2707481" y="4406047"/>
              <a:ext cx="1554491" cy="192881"/>
            </a:xfrm>
            <a:prstGeom prst="rect">
              <a:avLst/>
            </a:prstGeom>
            <a:solidFill>
              <a:srgbClr val="F3F4F6"/>
            </a:solidFill>
            <a:ln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4" name="Text 21">
              <a:extLst>
                <a:ext uri="{FF2B5EF4-FFF2-40B4-BE49-F238E27FC236}">
                  <a16:creationId xmlns:a16="http://schemas.microsoft.com/office/drawing/2014/main" id="{238D2921-0AC0-6155-5950-9DEC66F585B1}"/>
                </a:ext>
              </a:extLst>
            </p:cNvPr>
            <p:cNvSpPr/>
            <p:nvPr/>
          </p:nvSpPr>
          <p:spPr>
            <a:xfrm>
              <a:off x="2707481" y="4406047"/>
              <a:ext cx="1793081" cy="156918"/>
            </a:xfrm>
            <a:prstGeom prst="rect">
              <a:avLst/>
            </a:prstGeom>
            <a:noFill/>
            <a:ln/>
          </p:spPr>
          <p:txBody>
            <a:bodyPr wrap="square" lIns="68072" tIns="34036" rIns="68072" bIns="34036" rtlCol="0" anchor="t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600" dirty="0">
                  <a:solidFill>
                    <a:srgbClr val="6366F1"/>
                  </a:solidFill>
                  <a:latin typeface="monospace" pitchFamily="34" charset="0"/>
                  <a:ea typeface="monospace" pitchFamily="34" charset="-122"/>
                  <a:cs typeface="monospace" pitchFamily="34" charset="-120"/>
                </a:rPr>
                <a:t>"Roosevelt, Franklin D."</a:t>
              </a:r>
              <a:endParaRPr lang="en-US" sz="1600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E16516B-B60A-1BF2-1CD8-5C743EA2AE27}"/>
              </a:ext>
            </a:extLst>
          </p:cNvPr>
          <p:cNvGrpSpPr/>
          <p:nvPr/>
        </p:nvGrpSpPr>
        <p:grpSpPr>
          <a:xfrm>
            <a:off x="1352078" y="2920274"/>
            <a:ext cx="2602701" cy="1978070"/>
            <a:chOff x="4643438" y="3375561"/>
            <a:chExt cx="1964531" cy="1482189"/>
          </a:xfrm>
        </p:grpSpPr>
        <p:sp>
          <p:nvSpPr>
            <p:cNvPr id="25" name="Shape 22">
              <a:extLst>
                <a:ext uri="{FF2B5EF4-FFF2-40B4-BE49-F238E27FC236}">
                  <a16:creationId xmlns:a16="http://schemas.microsoft.com/office/drawing/2014/main" id="{814FBD67-113F-5353-10A8-E43FB8BED659}"/>
                </a:ext>
              </a:extLst>
            </p:cNvPr>
            <p:cNvSpPr/>
            <p:nvPr/>
          </p:nvSpPr>
          <p:spPr>
            <a:xfrm>
              <a:off x="4643438" y="3375561"/>
              <a:ext cx="1964531" cy="1482189"/>
            </a:xfrm>
            <a:prstGeom prst="rect">
              <a:avLst/>
            </a:prstGeom>
            <a:solidFill>
              <a:srgbClr val="FFFFFF"/>
            </a:solidFill>
            <a:ln w="9144">
              <a:solidFill>
                <a:srgbClr val="111827"/>
              </a:solidFill>
              <a:prstDash val="solid"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6" name="Text 23">
              <a:extLst>
                <a:ext uri="{FF2B5EF4-FFF2-40B4-BE49-F238E27FC236}">
                  <a16:creationId xmlns:a16="http://schemas.microsoft.com/office/drawing/2014/main" id="{1789CA42-82D7-8FF9-5BD7-36BD2828AE7E}"/>
                </a:ext>
              </a:extLst>
            </p:cNvPr>
            <p:cNvSpPr/>
            <p:nvPr/>
          </p:nvSpPr>
          <p:spPr>
            <a:xfrm>
              <a:off x="4814888" y="3554155"/>
              <a:ext cx="863907" cy="1414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lnSpc>
                  <a:spcPts val="1400"/>
                </a:lnSpc>
                <a:buNone/>
              </a:pPr>
              <a:r>
                <a:rPr lang="en-US" sz="1600" b="1" dirty="0">
                  <a:solidFill>
                    <a:srgbClr val="11182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GEOGRAPHIC</a:t>
              </a:r>
              <a:endParaRPr lang="en-US" sz="1600" dirty="0"/>
            </a:p>
          </p:txBody>
        </p:sp>
        <p:sp>
          <p:nvSpPr>
            <p:cNvPr id="27" name="Text 24">
              <a:extLst>
                <a:ext uri="{FF2B5EF4-FFF2-40B4-BE49-F238E27FC236}">
                  <a16:creationId xmlns:a16="http://schemas.microsoft.com/office/drawing/2014/main" id="{F914E7D3-0AD0-0F95-2528-79C335D904FA}"/>
                </a:ext>
              </a:extLst>
            </p:cNvPr>
            <p:cNvSpPr/>
            <p:nvPr/>
          </p:nvSpPr>
          <p:spPr>
            <a:xfrm>
              <a:off x="4814888" y="3813116"/>
              <a:ext cx="1621631" cy="40935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ts val="1400"/>
                </a:lnSpc>
                <a:buNone/>
              </a:pPr>
              <a:r>
                <a:rPr lang="en-US" sz="160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Specifies the location where the image was taken or depicts.</a:t>
              </a:r>
              <a:endParaRPr lang="en-US" sz="1600" dirty="0"/>
            </a:p>
          </p:txBody>
        </p:sp>
        <p:sp>
          <p:nvSpPr>
            <p:cNvPr id="28" name="Shape 25">
              <a:extLst>
                <a:ext uri="{FF2B5EF4-FFF2-40B4-BE49-F238E27FC236}">
                  <a16:creationId xmlns:a16="http://schemas.microsoft.com/office/drawing/2014/main" id="{4685BECA-18AF-E570-B09F-DAF5B2EAC949}"/>
                </a:ext>
              </a:extLst>
            </p:cNvPr>
            <p:cNvSpPr/>
            <p:nvPr/>
          </p:nvSpPr>
          <p:spPr>
            <a:xfrm>
              <a:off x="4814888" y="4413191"/>
              <a:ext cx="1793081" cy="192881"/>
            </a:xfrm>
            <a:prstGeom prst="rect">
              <a:avLst/>
            </a:prstGeom>
            <a:solidFill>
              <a:srgbClr val="F3F4F6"/>
            </a:solidFill>
            <a:ln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9" name="Text 26">
              <a:extLst>
                <a:ext uri="{FF2B5EF4-FFF2-40B4-BE49-F238E27FC236}">
                  <a16:creationId xmlns:a16="http://schemas.microsoft.com/office/drawing/2014/main" id="{4DCC7343-6D33-A867-0FB4-91AFAE87E850}"/>
                </a:ext>
              </a:extLst>
            </p:cNvPr>
            <p:cNvSpPr/>
            <p:nvPr/>
          </p:nvSpPr>
          <p:spPr>
            <a:xfrm>
              <a:off x="4814887" y="4413191"/>
              <a:ext cx="1470991" cy="156918"/>
            </a:xfrm>
            <a:prstGeom prst="rect">
              <a:avLst/>
            </a:prstGeom>
            <a:noFill/>
            <a:ln/>
          </p:spPr>
          <p:txBody>
            <a:bodyPr wrap="square" lIns="68072" tIns="34036" rIns="68072" bIns="34036" rtlCol="0" anchor="t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600" dirty="0">
                  <a:solidFill>
                    <a:srgbClr val="6366F1"/>
                  </a:solidFill>
                  <a:latin typeface="monospace" pitchFamily="34" charset="0"/>
                  <a:ea typeface="monospace" pitchFamily="34" charset="-122"/>
                  <a:cs typeface="monospace" pitchFamily="34" charset="-120"/>
                </a:rPr>
                <a:t>"Chicago, Illinois"</a:t>
              </a:r>
              <a:endParaRPr lang="en-US" sz="1600" dirty="0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F72EF8A-B493-EF7A-A190-15B8B2C43912}"/>
              </a:ext>
            </a:extLst>
          </p:cNvPr>
          <p:cNvGrpSpPr/>
          <p:nvPr/>
        </p:nvGrpSpPr>
        <p:grpSpPr>
          <a:xfrm>
            <a:off x="5404045" y="2929808"/>
            <a:ext cx="2602701" cy="1968536"/>
            <a:chOff x="6750844" y="3382705"/>
            <a:chExt cx="1964531" cy="1475045"/>
          </a:xfrm>
        </p:grpSpPr>
        <p:sp>
          <p:nvSpPr>
            <p:cNvPr id="30" name="Shape 27">
              <a:extLst>
                <a:ext uri="{FF2B5EF4-FFF2-40B4-BE49-F238E27FC236}">
                  <a16:creationId xmlns:a16="http://schemas.microsoft.com/office/drawing/2014/main" id="{07854153-9ACD-60E9-1349-4C7AB75DBD34}"/>
                </a:ext>
              </a:extLst>
            </p:cNvPr>
            <p:cNvSpPr/>
            <p:nvPr/>
          </p:nvSpPr>
          <p:spPr>
            <a:xfrm>
              <a:off x="6750844" y="3382705"/>
              <a:ext cx="1964531" cy="1475045"/>
            </a:xfrm>
            <a:prstGeom prst="rect">
              <a:avLst/>
            </a:prstGeom>
            <a:solidFill>
              <a:srgbClr val="FFFFFF"/>
            </a:solidFill>
            <a:ln w="9144">
              <a:solidFill>
                <a:srgbClr val="111827"/>
              </a:solidFill>
              <a:prstDash val="solid"/>
            </a:ln>
          </p:spPr>
          <p:txBody>
            <a:bodyPr/>
            <a:lstStyle/>
            <a:p>
              <a:endParaRPr lang="en-US" sz="1600" dirty="0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38744DB3-B0DE-934F-216A-96DF78BEA9D9}"/>
                </a:ext>
              </a:extLst>
            </p:cNvPr>
            <p:cNvGrpSpPr/>
            <p:nvPr/>
          </p:nvGrpSpPr>
          <p:grpSpPr>
            <a:xfrm>
              <a:off x="6922294" y="3554155"/>
              <a:ext cx="1621631" cy="941247"/>
              <a:chOff x="6922294" y="3554155"/>
              <a:chExt cx="1621631" cy="941247"/>
            </a:xfrm>
          </p:grpSpPr>
          <p:sp>
            <p:nvSpPr>
              <p:cNvPr id="31" name="Text 28">
                <a:extLst>
                  <a:ext uri="{FF2B5EF4-FFF2-40B4-BE49-F238E27FC236}">
                    <a16:creationId xmlns:a16="http://schemas.microsoft.com/office/drawing/2014/main" id="{A0FE5841-484E-EBD1-BE01-C6DD36976AE6}"/>
                  </a:ext>
                </a:extLst>
              </p:cNvPr>
              <p:cNvSpPr/>
              <p:nvPr/>
            </p:nvSpPr>
            <p:spPr>
              <a:xfrm>
                <a:off x="6922294" y="3554155"/>
                <a:ext cx="974014" cy="141447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400"/>
                  </a:lnSpc>
                  <a:buNone/>
                </a:pPr>
                <a:r>
                  <a:rPr lang="en-US" sz="1600" b="1" dirty="0">
                    <a:solidFill>
                      <a:srgbClr val="111827"/>
                    </a:solidFill>
                    <a:latin typeface="Inter" pitchFamily="34" charset="0"/>
                    <a:ea typeface="Inter" pitchFamily="34" charset="-122"/>
                    <a:cs typeface="Inter" pitchFamily="34" charset="-120"/>
                  </a:rPr>
                  <a:t>FORM / GENRE</a:t>
                </a:r>
                <a:endParaRPr lang="en-US" sz="1600" dirty="0"/>
              </a:p>
            </p:txBody>
          </p:sp>
          <p:sp>
            <p:nvSpPr>
              <p:cNvPr id="32" name="Text 29">
                <a:extLst>
                  <a:ext uri="{FF2B5EF4-FFF2-40B4-BE49-F238E27FC236}">
                    <a16:creationId xmlns:a16="http://schemas.microsoft.com/office/drawing/2014/main" id="{52A5AA8A-BB0E-062E-FD32-E5CDC4A89990}"/>
                  </a:ext>
                </a:extLst>
              </p:cNvPr>
              <p:cNvSpPr/>
              <p:nvPr/>
            </p:nvSpPr>
            <p:spPr>
              <a:xfrm>
                <a:off x="6922294" y="3813116"/>
                <a:ext cx="1621631" cy="40935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400"/>
                  </a:lnSpc>
                  <a:buNone/>
                </a:pPr>
                <a:r>
                  <a:rPr lang="en-US" sz="1600" dirty="0">
                    <a:solidFill>
                      <a:srgbClr val="374151"/>
                    </a:solidFill>
                    <a:latin typeface="Inter" pitchFamily="34" charset="0"/>
                    <a:ea typeface="Inter" pitchFamily="34" charset="-122"/>
                    <a:cs typeface="Inter" pitchFamily="34" charset="-120"/>
                  </a:rPr>
                  <a:t>Describes what the item is, rather than what it is about.</a:t>
                </a:r>
                <a:endParaRPr lang="en-US" sz="1600" dirty="0"/>
              </a:p>
            </p:txBody>
          </p:sp>
          <p:sp>
            <p:nvSpPr>
              <p:cNvPr id="33" name="Shape 30">
                <a:extLst>
                  <a:ext uri="{FF2B5EF4-FFF2-40B4-BE49-F238E27FC236}">
                    <a16:creationId xmlns:a16="http://schemas.microsoft.com/office/drawing/2014/main" id="{1C20CD23-E49D-E253-A67D-08F26FF99168}"/>
                  </a:ext>
                </a:extLst>
              </p:cNvPr>
              <p:cNvSpPr/>
              <p:nvPr/>
            </p:nvSpPr>
            <p:spPr>
              <a:xfrm>
                <a:off x="6958710" y="4302521"/>
                <a:ext cx="774399" cy="192881"/>
              </a:xfrm>
              <a:prstGeom prst="rect">
                <a:avLst/>
              </a:prstGeom>
              <a:solidFill>
                <a:srgbClr val="F3F4F6"/>
              </a:solidFill>
              <a:ln/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34" name="Text 31">
                <a:extLst>
                  <a:ext uri="{FF2B5EF4-FFF2-40B4-BE49-F238E27FC236}">
                    <a16:creationId xmlns:a16="http://schemas.microsoft.com/office/drawing/2014/main" id="{E11E1CD9-61F6-E8B8-1E97-2292BBC42994}"/>
                  </a:ext>
                </a:extLst>
              </p:cNvPr>
              <p:cNvSpPr/>
              <p:nvPr/>
            </p:nvSpPr>
            <p:spPr>
              <a:xfrm>
                <a:off x="6949413" y="4338181"/>
                <a:ext cx="1065680" cy="156918"/>
              </a:xfrm>
              <a:prstGeom prst="rect">
                <a:avLst/>
              </a:prstGeom>
              <a:noFill/>
              <a:ln/>
            </p:spPr>
            <p:txBody>
              <a:bodyPr wrap="square" lIns="68072" tIns="34036" rIns="68072" bIns="34036" rtlCol="0" anchor="t">
                <a:spAutoFit/>
              </a:bodyPr>
              <a:lstStyle/>
              <a:p>
                <a:pPr marL="0" indent="0" algn="l">
                  <a:lnSpc>
                    <a:spcPts val="900"/>
                  </a:lnSpc>
                  <a:buNone/>
                </a:pPr>
                <a:r>
                  <a:rPr lang="en-US" sz="1600" dirty="0">
                    <a:solidFill>
                      <a:srgbClr val="6366F1"/>
                    </a:solidFill>
                    <a:latin typeface="monospace" pitchFamily="34" charset="0"/>
                    <a:ea typeface="monospace" pitchFamily="34" charset="-122"/>
                    <a:cs typeface="monospace" pitchFamily="34" charset="-120"/>
                  </a:rPr>
                  <a:t>"Portraits"</a:t>
                </a:r>
                <a:endParaRPr lang="en-US" sz="1600" dirty="0"/>
              </a:p>
            </p:txBody>
          </p:sp>
        </p:grpSp>
      </p:grp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D02DE9C2-27CE-CE70-0752-DFC576463D66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250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5B9DE48E-3EC9-9F17-0BC0-C24350BA9E03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 0">
            <a:extLst>
              <a:ext uri="{FF2B5EF4-FFF2-40B4-BE49-F238E27FC236}">
                <a16:creationId xmlns:a16="http://schemas.microsoft.com/office/drawing/2014/main" id="{B11EBB87-4BD7-5D28-06F5-3B166878D639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MOVING BEYOND SIMPLE OBJECT DETECTION</a:t>
            </a: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DFB04D45-2AD4-562C-3B5E-12A52B25A7DF}"/>
              </a:ext>
            </a:extLst>
          </p:cNvPr>
          <p:cNvSpPr/>
          <p:nvPr/>
        </p:nvSpPr>
        <p:spPr>
          <a:xfrm>
            <a:off x="824805" y="1489694"/>
            <a:ext cx="6261138" cy="436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>
                <a:latin typeface="Inter"/>
              </a:rPr>
              <a:t>Traditional CV identifies objects (e.g., "Person") but misses archival context </a:t>
            </a:r>
          </a:p>
          <a:p>
            <a:pPr>
              <a:lnSpc>
                <a:spcPts val="1700"/>
              </a:lnSpc>
            </a:pPr>
            <a:r>
              <a:rPr lang="en-US" sz="1600" dirty="0">
                <a:latin typeface="Inter"/>
              </a:rPr>
              <a:t>(e.g., "Great Depression“.)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95EAD33A-A52D-D0CA-98A6-C0541138B732}"/>
              </a:ext>
            </a:extLst>
          </p:cNvPr>
          <p:cNvSpPr/>
          <p:nvPr/>
        </p:nvSpPr>
        <p:spPr>
          <a:xfrm>
            <a:off x="824804" y="2588668"/>
            <a:ext cx="7230056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>
                <a:latin typeface="Inter"/>
              </a:rPr>
              <a:t>Need for semantic understanding to map visual content to high-level archival concepts.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C2C1B04C-D531-B771-D0D1-20420F52EA48}"/>
              </a:ext>
            </a:extLst>
          </p:cNvPr>
          <p:cNvSpPr/>
          <p:nvPr/>
        </p:nvSpPr>
        <p:spPr>
          <a:xfrm>
            <a:off x="824805" y="3784514"/>
            <a:ext cx="5476499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>
                <a:latin typeface="Inter"/>
              </a:rPr>
              <a:t>VLM-assisted description offers a scalable path for visual heritage.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0EA7DB7-28AB-3BC9-17C3-17C81AEBA36B}"/>
              </a:ext>
            </a:extLst>
          </p:cNvPr>
          <p:cNvSpPr/>
          <p:nvPr/>
        </p:nvSpPr>
        <p:spPr>
          <a:xfrm>
            <a:off x="654050" y="3885031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0F5908E-72CE-D398-934F-09C36BC39F76}"/>
              </a:ext>
            </a:extLst>
          </p:cNvPr>
          <p:cNvSpPr/>
          <p:nvPr/>
        </p:nvSpPr>
        <p:spPr>
          <a:xfrm>
            <a:off x="660400" y="1589208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4817E93-39BC-E61A-FAFA-0113613CF316}"/>
              </a:ext>
            </a:extLst>
          </p:cNvPr>
          <p:cNvSpPr/>
          <p:nvPr/>
        </p:nvSpPr>
        <p:spPr>
          <a:xfrm>
            <a:off x="654050" y="2688182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334255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A6966E0-8524-2A17-7775-8506A1FA75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4" t="12412" r="1026" b="14582"/>
          <a:stretch>
            <a:fillRect/>
          </a:stretch>
        </p:blipFill>
        <p:spPr>
          <a:xfrm>
            <a:off x="428625" y="1115202"/>
            <a:ext cx="8486775" cy="3056610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13AD30D-E239-85BC-0AAF-2BD69D3CF02A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0">
            <a:extLst>
              <a:ext uri="{FF2B5EF4-FFF2-40B4-BE49-F238E27FC236}">
                <a16:creationId xmlns:a16="http://schemas.microsoft.com/office/drawing/2014/main" id="{5845484B-8AA8-704F-41DB-90C0075678AF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MOVING BEYOND SIMPLE OBJECT DETECTION</a:t>
            </a:r>
          </a:p>
        </p:txBody>
      </p:sp>
    </p:spTree>
    <p:extLst>
      <p:ext uri="{BB962C8B-B14F-4D97-AF65-F5344CB8AC3E}">
        <p14:creationId xmlns:p14="http://schemas.microsoft.com/office/powerpoint/2010/main" val="1519170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7825C824-7D59-C5E5-7B93-3B1B85577136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56D61D97-8DFA-836E-E7AD-A3567E0FF488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COMPLEXITY OF ARCHIVAL IMAGES: CHALLENGES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D2F1B23-51EF-A2B1-BCE6-3D6871235DA5}"/>
              </a:ext>
            </a:extLst>
          </p:cNvPr>
          <p:cNvSpPr txBox="1"/>
          <p:nvPr/>
        </p:nvSpPr>
        <p:spPr>
          <a:xfrm>
            <a:off x="569794" y="1179624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Physical Degradation &amp; Noise: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4EC315-5EBA-AFC2-DBE3-94AB0DCA60B0}"/>
              </a:ext>
            </a:extLst>
          </p:cNvPr>
          <p:cNvSpPr txBox="1"/>
          <p:nvPr/>
        </p:nvSpPr>
        <p:spPr>
          <a:xfrm>
            <a:off x="874488" y="1651294"/>
            <a:ext cx="61435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Many archival images suffer from fading, physical damage, or digital artifacts. These requiring high robustness from VLMs.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455A83-FE0B-F82F-929A-BECE7C28B0F4}"/>
              </a:ext>
            </a:extLst>
          </p:cNvPr>
          <p:cNvSpPr txBox="1"/>
          <p:nvPr/>
        </p:nvSpPr>
        <p:spPr>
          <a:xfrm>
            <a:off x="569794" y="2443934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Semantic &amp; Contextual Depth: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D91FFE-A757-5959-6045-033F6F884172}"/>
              </a:ext>
            </a:extLst>
          </p:cNvPr>
          <p:cNvSpPr txBox="1"/>
          <p:nvPr/>
        </p:nvSpPr>
        <p:spPr>
          <a:xfrm>
            <a:off x="874488" y="2968549"/>
            <a:ext cx="64102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Requires capturing deep semantics rather than only identify objects.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09CD6CC-49CF-9565-33F0-5D7DE10DC15E}"/>
              </a:ext>
            </a:extLst>
          </p:cNvPr>
          <p:cNvSpPr txBox="1"/>
          <p:nvPr/>
        </p:nvSpPr>
        <p:spPr>
          <a:xfrm>
            <a:off x="633294" y="3667460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Domain-Specific Knowledge Needs: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9B0C604-5BD0-0955-2CB1-3344936F261A}"/>
              </a:ext>
            </a:extLst>
          </p:cNvPr>
          <p:cNvSpPr txBox="1"/>
          <p:nvPr/>
        </p:nvSpPr>
        <p:spPr>
          <a:xfrm>
            <a:off x="874488" y="4122308"/>
            <a:ext cx="56253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Requires professional cataloging skills and knowledge.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FA41B29-9188-C918-9AE7-D0CE3D1A6C3B}"/>
              </a:ext>
            </a:extLst>
          </p:cNvPr>
          <p:cNvSpPr/>
          <p:nvPr/>
        </p:nvSpPr>
        <p:spPr>
          <a:xfrm>
            <a:off x="474544" y="1313873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F51C095-E051-B4B1-612D-A912A1B401A3}"/>
              </a:ext>
            </a:extLst>
          </p:cNvPr>
          <p:cNvSpPr/>
          <p:nvPr/>
        </p:nvSpPr>
        <p:spPr>
          <a:xfrm>
            <a:off x="474544" y="2580334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34D30A5-B89E-B78E-4DBA-25EEE2E207F1}"/>
              </a:ext>
            </a:extLst>
          </p:cNvPr>
          <p:cNvSpPr/>
          <p:nvPr/>
        </p:nvSpPr>
        <p:spPr>
          <a:xfrm>
            <a:off x="506294" y="3792982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513933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AMBIGUITY, BIAS, AND VOCABULARY MISMATCH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428625" y="1275159"/>
            <a:ext cx="2619356" cy="1889857"/>
          </a:xfrm>
          <a:prstGeom prst="rect">
            <a:avLst/>
          </a:prstGeom>
          <a:solidFill>
            <a:srgbClr val="FFFFFF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 sz="1050"/>
          </a:p>
        </p:txBody>
      </p:sp>
      <p:sp>
        <p:nvSpPr>
          <p:cNvPr id="5" name="Shape 2"/>
          <p:cNvSpPr/>
          <p:nvPr/>
        </p:nvSpPr>
        <p:spPr>
          <a:xfrm>
            <a:off x="642938" y="1489472"/>
            <a:ext cx="1591270" cy="223242"/>
          </a:xfrm>
          <a:prstGeom prst="roundRect">
            <a:avLst/>
          </a:prstGeom>
          <a:solidFill>
            <a:srgbClr val="111827"/>
          </a:solidFill>
          <a:ln/>
        </p:spPr>
        <p:txBody>
          <a:bodyPr/>
          <a:lstStyle/>
          <a:p>
            <a:endParaRPr lang="en-US" sz="1050"/>
          </a:p>
        </p:txBody>
      </p:sp>
      <p:sp>
        <p:nvSpPr>
          <p:cNvPr id="6" name="Text 3"/>
          <p:cNvSpPr/>
          <p:nvPr/>
        </p:nvSpPr>
        <p:spPr>
          <a:xfrm>
            <a:off x="642938" y="1489472"/>
            <a:ext cx="1954740" cy="244426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SEMANTIC AMBIGUITY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642938" y="1827014"/>
            <a:ext cx="2190731" cy="1028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single image may legitimately warrant multiple valid subject terms across different facets (topic, geography, period, form), making definitive classification difficult.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3262294" y="1275159"/>
            <a:ext cx="2619384" cy="1889857"/>
          </a:xfrm>
          <a:prstGeom prst="rect">
            <a:avLst/>
          </a:prstGeom>
          <a:solidFill>
            <a:srgbClr val="FFFFFF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 sz="1050"/>
          </a:p>
        </p:txBody>
      </p:sp>
      <p:sp>
        <p:nvSpPr>
          <p:cNvPr id="9" name="Shape 6"/>
          <p:cNvSpPr/>
          <p:nvPr/>
        </p:nvSpPr>
        <p:spPr>
          <a:xfrm>
            <a:off x="3476606" y="1489472"/>
            <a:ext cx="1216223" cy="223242"/>
          </a:xfrm>
          <a:prstGeom prst="roundRect">
            <a:avLst/>
          </a:prstGeom>
          <a:solidFill>
            <a:srgbClr val="6366F1"/>
          </a:solidFill>
          <a:ln/>
        </p:spPr>
        <p:txBody>
          <a:bodyPr/>
          <a:lstStyle/>
          <a:p>
            <a:endParaRPr lang="en-US" sz="1050"/>
          </a:p>
        </p:txBody>
      </p:sp>
      <p:sp>
        <p:nvSpPr>
          <p:cNvPr id="10" name="Text 7"/>
          <p:cNvSpPr/>
          <p:nvPr/>
        </p:nvSpPr>
        <p:spPr>
          <a:xfrm>
            <a:off x="3476606" y="1489472"/>
            <a:ext cx="1526144" cy="244426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HALLUCINATION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3476606" y="1827014"/>
            <a:ext cx="2190759" cy="804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Generative VLMs may produce highly confident but factually incorrect descriptions, inventing details that do not exist in the original archival image.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095991" y="1275159"/>
            <a:ext cx="2619356" cy="1889857"/>
          </a:xfrm>
          <a:prstGeom prst="rect">
            <a:avLst/>
          </a:prstGeom>
          <a:solidFill>
            <a:srgbClr val="FFFFFF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 sz="1050"/>
          </a:p>
        </p:txBody>
      </p:sp>
      <p:sp>
        <p:nvSpPr>
          <p:cNvPr id="13" name="Shape 10"/>
          <p:cNvSpPr/>
          <p:nvPr/>
        </p:nvSpPr>
        <p:spPr>
          <a:xfrm>
            <a:off x="6310303" y="1489472"/>
            <a:ext cx="1471613" cy="223242"/>
          </a:xfrm>
          <a:prstGeom prst="roundRect">
            <a:avLst/>
          </a:prstGeom>
          <a:solidFill>
            <a:srgbClr val="6366F1"/>
          </a:solidFill>
          <a:ln/>
        </p:spPr>
        <p:txBody>
          <a:bodyPr/>
          <a:lstStyle/>
          <a:p>
            <a:endParaRPr lang="en-US" sz="1050"/>
          </a:p>
        </p:txBody>
      </p:sp>
      <p:sp>
        <p:nvSpPr>
          <p:cNvPr id="14" name="Text 11"/>
          <p:cNvSpPr/>
          <p:nvPr/>
        </p:nvSpPr>
        <p:spPr>
          <a:xfrm>
            <a:off x="6310302" y="1489472"/>
            <a:ext cx="2009981" cy="244426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TRAINING DATA BIAS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310303" y="1827014"/>
            <a:ext cx="2190731" cy="804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Inherent bias in training data can lead to the misrepresentation of non-Western, historical, or marginalized communities, perpetuating harmful stereotypes.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428625" y="3372185"/>
            <a:ext cx="4036219" cy="1485565"/>
          </a:xfrm>
          <a:prstGeom prst="rect">
            <a:avLst/>
          </a:prstGeom>
          <a:solidFill>
            <a:srgbClr val="FFFFFF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 sz="1050"/>
          </a:p>
        </p:txBody>
      </p:sp>
      <p:sp>
        <p:nvSpPr>
          <p:cNvPr id="17" name="Shape 14"/>
          <p:cNvSpPr/>
          <p:nvPr/>
        </p:nvSpPr>
        <p:spPr>
          <a:xfrm>
            <a:off x="642938" y="3586497"/>
            <a:ext cx="1750219" cy="223242"/>
          </a:xfrm>
          <a:prstGeom prst="roundRect">
            <a:avLst/>
          </a:prstGeom>
          <a:solidFill>
            <a:srgbClr val="111827"/>
          </a:solidFill>
          <a:ln/>
        </p:spPr>
        <p:txBody>
          <a:bodyPr/>
          <a:lstStyle/>
          <a:p>
            <a:endParaRPr lang="en-US" sz="1050"/>
          </a:p>
        </p:txBody>
      </p:sp>
      <p:sp>
        <p:nvSpPr>
          <p:cNvPr id="18" name="Text 15"/>
          <p:cNvSpPr/>
          <p:nvPr/>
        </p:nvSpPr>
        <p:spPr>
          <a:xfrm>
            <a:off x="642938" y="3586497"/>
            <a:ext cx="2405043" cy="244426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VOCABULARY MISMATCH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2938" y="3924040"/>
            <a:ext cx="3607594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natural language output of VLMs often diverges from strict institutional controlled vocabularies, requiring robust semantic matching and post-processing.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679156" y="3372185"/>
            <a:ext cx="4036219" cy="1485565"/>
          </a:xfrm>
          <a:prstGeom prst="rect">
            <a:avLst/>
          </a:prstGeom>
          <a:solidFill>
            <a:srgbClr val="FFFFFF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 sz="1050"/>
          </a:p>
        </p:txBody>
      </p:sp>
      <p:sp>
        <p:nvSpPr>
          <p:cNvPr id="21" name="Shape 18"/>
          <p:cNvSpPr/>
          <p:nvPr/>
        </p:nvSpPr>
        <p:spPr>
          <a:xfrm>
            <a:off x="4893469" y="3593641"/>
            <a:ext cx="1609130" cy="223242"/>
          </a:xfrm>
          <a:prstGeom prst="roundRect">
            <a:avLst/>
          </a:prstGeom>
          <a:solidFill>
            <a:srgbClr val="111827"/>
          </a:solidFill>
          <a:ln/>
        </p:spPr>
        <p:txBody>
          <a:bodyPr/>
          <a:lstStyle/>
          <a:p>
            <a:endParaRPr lang="en-US" sz="1050"/>
          </a:p>
        </p:txBody>
      </p:sp>
      <p:sp>
        <p:nvSpPr>
          <p:cNvPr id="22" name="Text 19"/>
          <p:cNvSpPr/>
          <p:nvPr/>
        </p:nvSpPr>
        <p:spPr>
          <a:xfrm>
            <a:off x="4893468" y="3593641"/>
            <a:ext cx="2157235" cy="244426"/>
          </a:xfrm>
          <a:prstGeom prst="rect">
            <a:avLst/>
          </a:prstGeom>
          <a:noFill/>
          <a:ln/>
        </p:spPr>
        <p:txBody>
          <a:bodyPr wrap="square" lIns="136017" tIns="51054" rIns="136017" bIns="51054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PRIVACY &amp; COPYRIGHT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4893469" y="3931183"/>
            <a:ext cx="3607594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Using cloud-based VLM APIs raises significant concerns when processing sensitive, restricted, or copyrighted archival materials outside institutional boundaries.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HUMAN-AI COLLABORATION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428625" y="2150632"/>
            <a:ext cx="3286125" cy="1831646"/>
          </a:xfrm>
          <a:prstGeom prst="rect">
            <a:avLst/>
          </a:prstGeom>
          <a:solidFill>
            <a:srgbClr val="111827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5" name="Text 2"/>
          <p:cNvSpPr/>
          <p:nvPr/>
        </p:nvSpPr>
        <p:spPr>
          <a:xfrm>
            <a:off x="714375" y="2425331"/>
            <a:ext cx="2814681" cy="29283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HUMAN-IN-THE-LOOP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14375" y="2832134"/>
            <a:ext cx="2714625" cy="10900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recommended deployment model where VLMs generate candidate subject terms and trained catalogers review, accept, modify, or reject them.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293393" y="1186755"/>
            <a:ext cx="1846216" cy="292837"/>
          </a:xfrm>
          <a:prstGeom prst="roundRect">
            <a:avLst/>
          </a:prstGeom>
          <a:solidFill>
            <a:srgbClr val="6366F1"/>
          </a:solidFill>
          <a:ln/>
        </p:spPr>
        <p:txBody>
          <a:bodyPr/>
          <a:lstStyle/>
          <a:p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211385" y="1298466"/>
            <a:ext cx="2227199" cy="209416"/>
          </a:xfrm>
          <a:prstGeom prst="rect">
            <a:avLst/>
          </a:prstGeom>
          <a:noFill/>
          <a:ln/>
        </p:spPr>
        <p:txBody>
          <a:bodyPr wrap="square" lIns="102108" tIns="34036" rIns="102108" bIns="34036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CONFIDENCE SCORES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211386" y="1651650"/>
            <a:ext cx="4872158" cy="390748"/>
          </a:xfrm>
          <a:prstGeom prst="rect">
            <a:avLst/>
          </a:prstGeom>
          <a:noFill/>
          <a:ln/>
        </p:spPr>
        <p:txBody>
          <a:bodyPr wrap="square" lIns="136017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Surface model certainty to help prioritize cataloger attention on ambiguous or difficult cases.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317398" y="2132410"/>
            <a:ext cx="1562864" cy="322362"/>
          </a:xfrm>
          <a:prstGeom prst="roundRect">
            <a:avLst/>
          </a:prstGeom>
          <a:solidFill>
            <a:srgbClr val="6366F1"/>
          </a:solidFill>
          <a:ln/>
        </p:spPr>
        <p:txBody>
          <a:bodyPr/>
          <a:lstStyle/>
          <a:p>
            <a:endParaRPr lang="en-US" sz="1600"/>
          </a:p>
        </p:txBody>
      </p:sp>
      <p:sp>
        <p:nvSpPr>
          <p:cNvPr id="11" name="Text 8"/>
          <p:cNvSpPr/>
          <p:nvPr/>
        </p:nvSpPr>
        <p:spPr>
          <a:xfrm>
            <a:off x="4317398" y="2261553"/>
            <a:ext cx="1562864" cy="209416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TRANSPARENCY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194112" y="2537483"/>
            <a:ext cx="4872158" cy="198388"/>
          </a:xfrm>
          <a:prstGeom prst="rect">
            <a:avLst/>
          </a:prstGeom>
          <a:noFill/>
          <a:ln/>
        </p:spPr>
        <p:txBody>
          <a:bodyPr wrap="square" lIns="136017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317398" y="3058182"/>
            <a:ext cx="1344146" cy="235744"/>
          </a:xfrm>
          <a:prstGeom prst="roundRect">
            <a:avLst/>
          </a:prstGeom>
          <a:solidFill>
            <a:srgbClr val="6366F1"/>
          </a:solidFill>
          <a:ln/>
        </p:spPr>
        <p:txBody>
          <a:bodyPr/>
          <a:lstStyle/>
          <a:p>
            <a:endParaRPr lang="en-US" sz="1600"/>
          </a:p>
        </p:txBody>
      </p:sp>
      <p:sp>
        <p:nvSpPr>
          <p:cNvPr id="14" name="Text 11"/>
          <p:cNvSpPr/>
          <p:nvPr/>
        </p:nvSpPr>
        <p:spPr>
          <a:xfrm>
            <a:off x="4317398" y="3121357"/>
            <a:ext cx="1285352" cy="209416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BIAS AUDITS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189612" y="3368456"/>
            <a:ext cx="4924160" cy="390748"/>
          </a:xfrm>
          <a:prstGeom prst="rect">
            <a:avLst/>
          </a:prstGeom>
          <a:noFill/>
          <a:ln/>
        </p:spPr>
        <p:txBody>
          <a:bodyPr wrap="square" lIns="136017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Conduct regular reviews of VLM outputs to protect against harmful, inaccurate, or exclusionary descriptions.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317398" y="3859807"/>
            <a:ext cx="2500371" cy="235744"/>
          </a:xfrm>
          <a:prstGeom prst="roundRect">
            <a:avLst/>
          </a:prstGeom>
          <a:solidFill>
            <a:srgbClr val="6366F1"/>
          </a:solidFill>
          <a:ln/>
        </p:spPr>
        <p:txBody>
          <a:bodyPr/>
          <a:lstStyle/>
          <a:p>
            <a:endParaRPr lang="en-US" sz="1600"/>
          </a:p>
        </p:txBody>
      </p:sp>
      <p:sp>
        <p:nvSpPr>
          <p:cNvPr id="17" name="Text 14"/>
          <p:cNvSpPr/>
          <p:nvPr/>
        </p:nvSpPr>
        <p:spPr>
          <a:xfrm>
            <a:off x="4293394" y="3945136"/>
            <a:ext cx="2253437" cy="209416"/>
          </a:xfrm>
          <a:prstGeom prst="rect">
            <a:avLst/>
          </a:prstGeom>
          <a:noFill/>
          <a:ln/>
        </p:spPr>
        <p:txBody>
          <a:bodyPr wrap="square" lIns="102108" tIns="34036" rIns="102108" bIns="34036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MULTIMODAL CONTEXT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211386" y="4180880"/>
            <a:ext cx="4932614" cy="583108"/>
          </a:xfrm>
          <a:prstGeom prst="rect">
            <a:avLst/>
          </a:prstGeom>
          <a:noFill/>
          <a:ln/>
        </p:spPr>
        <p:txBody>
          <a:bodyPr wrap="square" lIns="136017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Combine image analysis with existing textual metadata (finding aids, donor notes) to significantly improve accuracy.</a:t>
            </a:r>
            <a:endParaRPr lang="en-US" sz="16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F90506F-CE61-B628-C9AB-AD9549849FFC}"/>
              </a:ext>
            </a:extLst>
          </p:cNvPr>
          <p:cNvSpPr txBox="1"/>
          <p:nvPr/>
        </p:nvSpPr>
        <p:spPr>
          <a:xfrm>
            <a:off x="4211386" y="2436856"/>
            <a:ext cx="4924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74151"/>
                </a:solidFill>
                <a:latin typeface="Inter"/>
                <a:ea typeface="Inter" pitchFamily="34" charset="-122"/>
                <a:cs typeface="Inter" pitchFamily="34" charset="-120"/>
              </a:rPr>
              <a:t>Clearly document AI-generated metadata in catalog records to maintain provenance and trust.</a:t>
            </a:r>
            <a:endParaRPr lang="en-US" sz="1600" dirty="0">
              <a:latin typeface="Inter"/>
            </a:endParaRPr>
          </a:p>
          <a:p>
            <a:endParaRPr lang="en-US" sz="1600" dirty="0">
              <a:latin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54E0F911-5857-6706-A16E-D7BEFF40B4D2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391F0052-A345-3043-F1DE-09A54BB00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FC8767A-6970-6840-3ACE-20D4AEABCFC7}"/>
              </a:ext>
            </a:extLst>
          </p:cNvPr>
          <p:cNvSpPr txBox="1"/>
          <p:nvPr/>
        </p:nvSpPr>
        <p:spPr>
          <a:xfrm>
            <a:off x="2613659" y="2202418"/>
            <a:ext cx="3688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Inter"/>
              </a:rPr>
              <a:t>P</a:t>
            </a:r>
            <a:r>
              <a:rPr lang="en-US" altLang="zh-CN" sz="2400" dirty="0">
                <a:latin typeface="Inter"/>
              </a:rPr>
              <a:t>art2:</a:t>
            </a:r>
            <a:r>
              <a:rPr lang="zh-CN" altLang="en-US" sz="2400" dirty="0">
                <a:latin typeface="Inter"/>
              </a:rPr>
              <a:t> </a:t>
            </a:r>
            <a:r>
              <a:rPr lang="en-US" sz="2400" dirty="0">
                <a:latin typeface="Inter"/>
              </a:rPr>
              <a:t>VLM Foundations</a:t>
            </a:r>
          </a:p>
        </p:txBody>
      </p:sp>
    </p:spTree>
    <p:extLst>
      <p:ext uri="{BB962C8B-B14F-4D97-AF65-F5344CB8AC3E}">
        <p14:creationId xmlns:p14="http://schemas.microsoft.com/office/powerpoint/2010/main" val="2592350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28625" y="285750"/>
            <a:ext cx="8720464" cy="29283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VLMS LEARN TO UNDERSTAND IMAGES AND TEXT SIMULTANEOUSLY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28625" y="1166368"/>
            <a:ext cx="4000500" cy="13849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</a:t>
            </a:r>
            <a:r>
              <a:rPr lang="en-US" sz="1600" b="1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Vision-Language Model (VLM)</a:t>
            </a: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a multimodal deep learning model trained on large datasets of paired images and text. Unlike traditional computer vision models, VLMs can generate free-form text descriptions, answer questions, and reason across modalities.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11963" y="2682853"/>
            <a:ext cx="3817162" cy="390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Trained on millions of image–text pairs to build shared understanding.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11963" y="3323629"/>
            <a:ext cx="3817162" cy="390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Capable of image captioning, visual question answering, and classification.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12872" y="4073890"/>
            <a:ext cx="4094839" cy="1983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 handle unseen categories without retraining.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942975" y="4354983"/>
            <a:ext cx="622991" cy="228652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LIP-2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566267" y="4354983"/>
            <a:ext cx="714555" cy="228652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LLaVA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3107531" y="4354983"/>
            <a:ext cx="836191" cy="228652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ctr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GPT-4V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4714875" y="998339"/>
            <a:ext cx="4000500" cy="3870127"/>
          </a:xfrm>
          <a:prstGeom prst="rect">
            <a:avLst/>
          </a:prstGeom>
          <a:solidFill>
            <a:srgbClr val="FFFFFF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5000625" y="1285875"/>
            <a:ext cx="3429000" cy="294680"/>
          </a:xfrm>
          <a:prstGeom prst="rect">
            <a:avLst/>
          </a:prstGeom>
          <a:noFill/>
          <a:ln/>
        </p:spPr>
        <p:txBody>
          <a:bodyPr wrap="square" lIns="0" tIns="0" rIns="0" bIns="136017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ARCHITECTURE</a:t>
            </a:r>
            <a:endParaRPr lang="en-US" sz="987" dirty="0"/>
          </a:p>
        </p:txBody>
      </p:sp>
      <p:sp>
        <p:nvSpPr>
          <p:cNvPr id="23" name="Shape 20"/>
          <p:cNvSpPr/>
          <p:nvPr/>
        </p:nvSpPr>
        <p:spPr>
          <a:xfrm>
            <a:off x="5000625" y="1809155"/>
            <a:ext cx="3429000" cy="667941"/>
          </a:xfrm>
          <a:prstGeom prst="rect">
            <a:avLst/>
          </a:prstGeom>
          <a:solidFill>
            <a:srgbClr val="FAFAFA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5143500" y="1959173"/>
            <a:ext cx="314325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Image Encoder</a:t>
            </a:r>
            <a:endParaRPr lang="en-US" sz="987" dirty="0"/>
          </a:p>
        </p:txBody>
      </p:sp>
      <p:sp>
        <p:nvSpPr>
          <p:cNvPr id="25" name="Text 22"/>
          <p:cNvSpPr/>
          <p:nvPr/>
        </p:nvSpPr>
        <p:spPr>
          <a:xfrm>
            <a:off x="5143500" y="2189559"/>
            <a:ext cx="3143250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34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Extracts visual features (e.g., Vision Transformer)</a:t>
            </a:r>
            <a:endParaRPr lang="en-US" sz="834" dirty="0"/>
          </a:p>
        </p:txBody>
      </p:sp>
      <p:sp>
        <p:nvSpPr>
          <p:cNvPr id="26" name="Text 23"/>
          <p:cNvSpPr/>
          <p:nvPr/>
        </p:nvSpPr>
        <p:spPr>
          <a:xfrm>
            <a:off x="6643688" y="2555677"/>
            <a:ext cx="142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↓</a:t>
            </a:r>
            <a:endParaRPr lang="en-US" sz="1269" dirty="0"/>
          </a:p>
        </p:txBody>
      </p:sp>
      <p:sp>
        <p:nvSpPr>
          <p:cNvPr id="27" name="Shape 24"/>
          <p:cNvSpPr/>
          <p:nvPr/>
        </p:nvSpPr>
        <p:spPr>
          <a:xfrm>
            <a:off x="5000625" y="2848570"/>
            <a:ext cx="3429000" cy="667941"/>
          </a:xfrm>
          <a:prstGeom prst="rect">
            <a:avLst/>
          </a:prstGeom>
          <a:solidFill>
            <a:srgbClr val="FAFAFA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5143500" y="2998589"/>
            <a:ext cx="314325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Multimodal Projector</a:t>
            </a:r>
            <a:endParaRPr lang="en-US" sz="987" dirty="0"/>
          </a:p>
        </p:txBody>
      </p:sp>
      <p:sp>
        <p:nvSpPr>
          <p:cNvPr id="29" name="Text 26"/>
          <p:cNvSpPr/>
          <p:nvPr/>
        </p:nvSpPr>
        <p:spPr>
          <a:xfrm>
            <a:off x="5143500" y="3228975"/>
            <a:ext cx="3143250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34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Aligns image and text representations</a:t>
            </a:r>
            <a:endParaRPr lang="en-US" sz="834" dirty="0"/>
          </a:p>
        </p:txBody>
      </p:sp>
      <p:sp>
        <p:nvSpPr>
          <p:cNvPr id="30" name="Text 27"/>
          <p:cNvSpPr/>
          <p:nvPr/>
        </p:nvSpPr>
        <p:spPr>
          <a:xfrm>
            <a:off x="6643688" y="3595092"/>
            <a:ext cx="142875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69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↓</a:t>
            </a:r>
            <a:endParaRPr lang="en-US" sz="1269" dirty="0"/>
          </a:p>
        </p:txBody>
      </p:sp>
      <p:sp>
        <p:nvSpPr>
          <p:cNvPr id="31" name="Shape 28"/>
          <p:cNvSpPr/>
          <p:nvPr/>
        </p:nvSpPr>
        <p:spPr>
          <a:xfrm>
            <a:off x="5000625" y="3887986"/>
            <a:ext cx="3429000" cy="667941"/>
          </a:xfrm>
          <a:prstGeom prst="rect">
            <a:avLst/>
          </a:prstGeom>
          <a:solidFill>
            <a:srgbClr val="FAFAFA"/>
          </a:solidFill>
          <a:ln w="9144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5143500" y="4038005"/>
            <a:ext cx="314325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Language Decoder</a:t>
            </a:r>
            <a:endParaRPr lang="en-US" sz="987" dirty="0"/>
          </a:p>
        </p:txBody>
      </p:sp>
      <p:sp>
        <p:nvSpPr>
          <p:cNvPr id="33" name="Text 30"/>
          <p:cNvSpPr/>
          <p:nvPr/>
        </p:nvSpPr>
        <p:spPr>
          <a:xfrm>
            <a:off x="5143500" y="4268391"/>
            <a:ext cx="3143250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34" dirty="0">
                <a:solidFill>
                  <a:srgbClr val="37415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Generates textual output (e.g., Large Language Model)</a:t>
            </a:r>
            <a:endParaRPr lang="en-US" sz="834" dirty="0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886ACB2C-F42C-2D47-DE1A-3B2E7E94FA07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61C8F84F-B54C-5D05-4CFB-AD89B6291A47}"/>
              </a:ext>
            </a:extLst>
          </p:cNvPr>
          <p:cNvSpPr/>
          <p:nvPr/>
        </p:nvSpPr>
        <p:spPr>
          <a:xfrm>
            <a:off x="442871" y="2817089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CE873A8-2297-F241-225E-ADD7D90C01C9}"/>
              </a:ext>
            </a:extLst>
          </p:cNvPr>
          <p:cNvSpPr/>
          <p:nvPr/>
        </p:nvSpPr>
        <p:spPr>
          <a:xfrm>
            <a:off x="458589" y="3404789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8AD52A6-27EB-E4D7-7BAA-F52DBE5D97ED}"/>
              </a:ext>
            </a:extLst>
          </p:cNvPr>
          <p:cNvSpPr/>
          <p:nvPr/>
        </p:nvSpPr>
        <p:spPr>
          <a:xfrm>
            <a:off x="458589" y="4145493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CORE ARCHITECTURE: THE THREE-PILLAR MODEL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70E8271D-B742-AF29-CF82-B6615163E38E}"/>
              </a:ext>
            </a:extLst>
          </p:cNvPr>
          <p:cNvGrpSpPr/>
          <p:nvPr/>
        </p:nvGrpSpPr>
        <p:grpSpPr>
          <a:xfrm>
            <a:off x="424941" y="1611985"/>
            <a:ext cx="8286750" cy="2286225"/>
            <a:chOff x="428625" y="1275159"/>
            <a:chExt cx="8286750" cy="2286225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A3F9A997-47DA-5F0C-9AAF-5D1E43B8E6CE}"/>
                </a:ext>
              </a:extLst>
            </p:cNvPr>
            <p:cNvGrpSpPr/>
            <p:nvPr/>
          </p:nvGrpSpPr>
          <p:grpSpPr>
            <a:xfrm>
              <a:off x="428625" y="1275159"/>
              <a:ext cx="2571750" cy="2286225"/>
              <a:chOff x="428625" y="1275159"/>
              <a:chExt cx="2571750" cy="2286225"/>
            </a:xfrm>
          </p:grpSpPr>
          <p:sp>
            <p:nvSpPr>
              <p:cNvPr id="4" name="Shape 1"/>
              <p:cNvSpPr/>
              <p:nvPr/>
            </p:nvSpPr>
            <p:spPr>
              <a:xfrm>
                <a:off x="428625" y="1275159"/>
                <a:ext cx="2571750" cy="1978540"/>
              </a:xfrm>
              <a:prstGeom prst="rect">
                <a:avLst/>
              </a:prstGeom>
              <a:solidFill>
                <a:srgbClr val="FFFFFF"/>
              </a:solidFill>
              <a:ln w="9144">
                <a:solidFill>
                  <a:srgbClr val="111827"/>
                </a:solidFill>
                <a:prstDash val="soli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" name="Text 2"/>
              <p:cNvSpPr/>
              <p:nvPr/>
            </p:nvSpPr>
            <p:spPr>
              <a:xfrm>
                <a:off x="642938" y="1489472"/>
                <a:ext cx="1663597" cy="20800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600"/>
                  </a:lnSpc>
                  <a:buNone/>
                </a:pPr>
                <a:r>
                  <a:rPr lang="en-US" sz="1600" b="1" dirty="0">
                    <a:solidFill>
                      <a:srgbClr val="111827"/>
                    </a:solidFill>
                    <a:latin typeface="Inter" pitchFamily="34" charset="0"/>
                    <a:ea typeface="Inter" pitchFamily="34" charset="-122"/>
                    <a:cs typeface="Inter" pitchFamily="34" charset="-120"/>
                  </a:rPr>
                  <a:t>1. IMAGE ENCODER</a:t>
                </a:r>
                <a:endParaRPr lang="en-US" sz="1600" dirty="0"/>
              </a:p>
            </p:txBody>
          </p:sp>
          <p:sp>
            <p:nvSpPr>
              <p:cNvPr id="6" name="Text 3"/>
              <p:cNvSpPr/>
              <p:nvPr/>
            </p:nvSpPr>
            <p:spPr>
              <a:xfrm>
                <a:off x="794024" y="1846363"/>
                <a:ext cx="1704263" cy="171502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US" sz="1600" dirty="0">
                    <a:solidFill>
                      <a:srgbClr val="374151"/>
                    </a:solidFill>
                    <a:latin typeface="Inter"/>
                    <a:ea typeface="Inter" pitchFamily="34" charset="-122"/>
                    <a:cs typeface="Inter" pitchFamily="34" charset="-120"/>
                  </a:rPr>
                  <a:t>Vision Transformer (</a:t>
                </a:r>
                <a:r>
                  <a:rPr lang="en-US" sz="1600" dirty="0" err="1">
                    <a:solidFill>
                      <a:srgbClr val="374151"/>
                    </a:solidFill>
                    <a:latin typeface="Inter"/>
                    <a:ea typeface="Inter" pitchFamily="34" charset="-122"/>
                    <a:cs typeface="Inter" pitchFamily="34" charset="-120"/>
                  </a:rPr>
                  <a:t>ViT</a:t>
                </a:r>
                <a:r>
                  <a:rPr lang="en-US" sz="1600" dirty="0">
                    <a:solidFill>
                      <a:srgbClr val="374151"/>
                    </a:solidFill>
                    <a:latin typeface="Inter"/>
                    <a:ea typeface="Inter" pitchFamily="34" charset="-122"/>
                    <a:cs typeface="Inter" pitchFamily="34" charset="-120"/>
                  </a:rPr>
                  <a:t>) divides images  into patches and encodes them into high-dimensional feature vectors.</a:t>
                </a:r>
                <a:endParaRPr lang="en-US" sz="1600" dirty="0">
                  <a:latin typeface="Inter"/>
                </a:endParaRPr>
              </a:p>
              <a:p>
                <a:pPr>
                  <a:lnSpc>
                    <a:spcPts val="1500"/>
                  </a:lnSpc>
                </a:pPr>
                <a:endParaRPr lang="en-US" sz="942" dirty="0"/>
              </a:p>
              <a:p>
                <a:pPr>
                  <a:lnSpc>
                    <a:spcPts val="1500"/>
                  </a:lnSpc>
                </a:pPr>
                <a:endParaRPr lang="en-US" sz="942" dirty="0"/>
              </a:p>
              <a:p>
                <a:pPr marL="0" indent="0" algn="l">
                  <a:lnSpc>
                    <a:spcPts val="1500"/>
                  </a:lnSpc>
                  <a:buNone/>
                </a:pPr>
                <a:endParaRPr lang="en-US" sz="942" dirty="0"/>
              </a:p>
            </p:txBody>
          </p:sp>
          <p:sp>
            <p:nvSpPr>
              <p:cNvPr id="9" name="Text 6"/>
              <p:cNvSpPr/>
              <p:nvPr/>
            </p:nvSpPr>
            <p:spPr>
              <a:xfrm>
                <a:off x="2296716" y="1835330"/>
                <a:ext cx="65" cy="17613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lnSpc>
                    <a:spcPts val="1500"/>
                  </a:lnSpc>
                  <a:buNone/>
                </a:pPr>
                <a:endParaRPr lang="en-US" sz="942" dirty="0"/>
              </a:p>
            </p:txBody>
          </p:sp>
        </p:grpSp>
        <p:sp>
          <p:nvSpPr>
            <p:cNvPr id="13" name="Text 10"/>
            <p:cNvSpPr/>
            <p:nvPr/>
          </p:nvSpPr>
          <p:spPr>
            <a:xfrm>
              <a:off x="3082528" y="2160845"/>
              <a:ext cx="132159" cy="20716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269" dirty="0">
                  <a:solidFill>
                    <a:srgbClr val="6366F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▶</a:t>
              </a:r>
              <a:endParaRPr lang="en-US" sz="1269" dirty="0"/>
            </a:p>
          </p:txBody>
        </p:sp>
        <p:sp>
          <p:nvSpPr>
            <p:cNvPr id="14" name="Shape 11"/>
            <p:cNvSpPr/>
            <p:nvPr/>
          </p:nvSpPr>
          <p:spPr>
            <a:xfrm>
              <a:off x="3286125" y="1275159"/>
              <a:ext cx="2571750" cy="1978540"/>
            </a:xfrm>
            <a:prstGeom prst="rect">
              <a:avLst/>
            </a:prstGeom>
            <a:solidFill>
              <a:srgbClr val="FFFFFF"/>
            </a:solidFill>
            <a:ln w="9144">
              <a:solidFill>
                <a:srgbClr val="111827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12"/>
            <p:cNvSpPr/>
            <p:nvPr/>
          </p:nvSpPr>
          <p:spPr>
            <a:xfrm>
              <a:off x="3417368" y="1488635"/>
              <a:ext cx="2522660" cy="20800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600" b="1" dirty="0">
                  <a:solidFill>
                    <a:srgbClr val="11182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2. MULTIMODAL PROJECTOR</a:t>
              </a:r>
              <a:endParaRPr lang="en-US" sz="1600" dirty="0"/>
            </a:p>
          </p:txBody>
        </p:sp>
        <p:sp>
          <p:nvSpPr>
            <p:cNvPr id="18" name="Text 15"/>
            <p:cNvSpPr/>
            <p:nvPr/>
          </p:nvSpPr>
          <p:spPr>
            <a:xfrm>
              <a:off x="3644588" y="1834512"/>
              <a:ext cx="1808475" cy="13525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60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Q-Former or linear projector bridges vision and language embedding spaces, aligning visual features with text tokens.</a:t>
              </a:r>
              <a:endParaRPr lang="en-US" sz="1600" dirty="0"/>
            </a:p>
          </p:txBody>
        </p:sp>
        <p:sp>
          <p:nvSpPr>
            <p:cNvPr id="22" name="Text 19"/>
            <p:cNvSpPr/>
            <p:nvPr/>
          </p:nvSpPr>
          <p:spPr>
            <a:xfrm>
              <a:off x="5940028" y="2157273"/>
              <a:ext cx="132159" cy="20716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269" dirty="0">
                  <a:solidFill>
                    <a:srgbClr val="6366F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▶</a:t>
              </a:r>
              <a:endParaRPr lang="en-US" sz="1269" dirty="0"/>
            </a:p>
          </p:txBody>
        </p:sp>
        <p:sp>
          <p:nvSpPr>
            <p:cNvPr id="23" name="Shape 20"/>
            <p:cNvSpPr/>
            <p:nvPr/>
          </p:nvSpPr>
          <p:spPr>
            <a:xfrm>
              <a:off x="6143625" y="1282303"/>
              <a:ext cx="2571750" cy="1971396"/>
            </a:xfrm>
            <a:prstGeom prst="rect">
              <a:avLst/>
            </a:prstGeom>
            <a:solidFill>
              <a:srgbClr val="FFFFFF"/>
            </a:solidFill>
            <a:ln w="9144">
              <a:solidFill>
                <a:srgbClr val="111827"/>
              </a:solidFill>
              <a:prstDash val="soli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1"/>
            <p:cNvSpPr/>
            <p:nvPr/>
          </p:nvSpPr>
          <p:spPr>
            <a:xfrm>
              <a:off x="6357938" y="1489472"/>
              <a:ext cx="2037417" cy="20800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lnSpc>
                  <a:spcPts val="1600"/>
                </a:lnSpc>
                <a:buNone/>
              </a:pPr>
              <a:r>
                <a:rPr lang="en-US" sz="1600" b="1" dirty="0">
                  <a:solidFill>
                    <a:srgbClr val="11182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3. LANGUAGE DECODER</a:t>
              </a:r>
              <a:endParaRPr lang="en-US" sz="1600" dirty="0"/>
            </a:p>
          </p:txBody>
        </p:sp>
        <p:sp>
          <p:nvSpPr>
            <p:cNvPr id="25" name="Text 22"/>
            <p:cNvSpPr/>
            <p:nvPr/>
          </p:nvSpPr>
          <p:spPr>
            <a:xfrm>
              <a:off x="6439297" y="1859865"/>
              <a:ext cx="1859879" cy="116018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60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Large Language Model (LLM) generates text conditioned on both the aligned visual features and any text prompt provided.</a:t>
              </a:r>
              <a:endParaRPr lang="en-US" sz="1600" dirty="0"/>
            </a:p>
          </p:txBody>
        </p:sp>
      </p:grp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61C073DF-63A9-86B3-C720-A5471D0D6BD5}"/>
              </a:ext>
            </a:extLst>
          </p:cNvPr>
          <p:cNvCxnSpPr>
            <a:cxnSpLocks/>
          </p:cNvCxnSpPr>
          <p:nvPr/>
        </p:nvCxnSpPr>
        <p:spPr>
          <a:xfrm>
            <a:off x="431626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BECBFD1-B97A-7A2B-B5EC-09E214569BC6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CORE ARCHITECTURE: THE THREE-PILLAR MODEL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2DD7601-62C6-9E4D-75BB-7FB65934BD86}"/>
              </a:ext>
            </a:extLst>
          </p:cNvPr>
          <p:cNvCxnSpPr>
            <a:cxnSpLocks/>
          </p:cNvCxnSpPr>
          <p:nvPr/>
        </p:nvCxnSpPr>
        <p:spPr>
          <a:xfrm>
            <a:off x="431626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14C34AE4-D438-3D23-0DFA-C93A27A4CF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67" t="4167" r="2467" b="5313"/>
          <a:stretch>
            <a:fillRect/>
          </a:stretch>
        </p:blipFill>
        <p:spPr>
          <a:xfrm>
            <a:off x="816150" y="1034904"/>
            <a:ext cx="7360432" cy="382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86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A4133-DC3D-E16D-2A1A-448182093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F707F0B1-E883-F777-09FC-0A8DEE3404FA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CFCF876A-F319-15BC-8CF2-0557B13CFDD7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INFORMATION REPRESENTATION: MULTIMODAL ALIGNMENT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1DEA108-EDFE-50E0-AFB4-996D92253193}"/>
              </a:ext>
            </a:extLst>
          </p:cNvPr>
          <p:cNvSpPr txBox="1"/>
          <p:nvPr/>
        </p:nvSpPr>
        <p:spPr>
          <a:xfrm>
            <a:off x="557094" y="1186915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Joint Vector Space</a:t>
            </a:r>
            <a:r>
              <a:rPr lang="en-US" sz="1600" dirty="0">
                <a:latin typeface="Inter"/>
              </a:rPr>
              <a:t>: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4BF7687-3FBA-D58A-58F2-78038526333F}"/>
              </a:ext>
            </a:extLst>
          </p:cNvPr>
          <p:cNvSpPr txBox="1"/>
          <p:nvPr/>
        </p:nvSpPr>
        <p:spPr>
          <a:xfrm>
            <a:off x="874489" y="1578392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VLMs map images and text tokens into a shared mathematical vector space via contrastive learning.</a:t>
            </a:r>
            <a:endParaRPr lang="en-US" sz="1600" dirty="0">
              <a:latin typeface="Inter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1CA05B8-AEBD-0886-0866-8069E83D82BC}"/>
              </a:ext>
            </a:extLst>
          </p:cNvPr>
          <p:cNvSpPr txBox="1"/>
          <p:nvPr/>
        </p:nvSpPr>
        <p:spPr>
          <a:xfrm>
            <a:off x="557094" y="2468614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Translation from Pixels to Semantics</a:t>
            </a:r>
            <a:r>
              <a:rPr lang="en-US" sz="1600" dirty="0">
                <a:latin typeface="Inter"/>
              </a:rPr>
              <a:t>: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DF38883-DD00-A423-69A3-F266EF8FBBC9}"/>
              </a:ext>
            </a:extLst>
          </p:cNvPr>
          <p:cNvSpPr txBox="1"/>
          <p:nvPr/>
        </p:nvSpPr>
        <p:spPr>
          <a:xfrm>
            <a:off x="874489" y="2917954"/>
            <a:ext cx="5360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The multimodal projector convert pixel logic from the image encoder into semantic tokens for the language decoder</a:t>
            </a:r>
            <a:endParaRPr lang="en-US" sz="1600" dirty="0">
              <a:latin typeface="Inter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D374878-98BF-5CF5-C13E-F60D1632B8F0}"/>
              </a:ext>
            </a:extLst>
          </p:cNvPr>
          <p:cNvSpPr txBox="1"/>
          <p:nvPr/>
        </p:nvSpPr>
        <p:spPr>
          <a:xfrm>
            <a:off x="569794" y="3653867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Attention in Archival Analysis</a:t>
            </a:r>
            <a:r>
              <a:rPr lang="en-US" sz="1600" dirty="0">
                <a:latin typeface="Inter"/>
              </a:rPr>
              <a:t>: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160E288-D670-382F-42B1-DB0AF16460F6}"/>
              </a:ext>
            </a:extLst>
          </p:cNvPr>
          <p:cNvSpPr txBox="1"/>
          <p:nvPr/>
        </p:nvSpPr>
        <p:spPr>
          <a:xfrm>
            <a:off x="798918" y="4102491"/>
            <a:ext cx="52920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The model uses attention mechanisms to locate visual cues in complex scenes and align them with specific subject terms</a:t>
            </a:r>
            <a:r>
              <a:rPr lang="en-US" sz="1600" dirty="0">
                <a:latin typeface="Inter"/>
              </a:rPr>
              <a:t>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27D0C06-C132-268B-349E-CBC8ED87936C}"/>
              </a:ext>
            </a:extLst>
          </p:cNvPr>
          <p:cNvSpPr/>
          <p:nvPr/>
        </p:nvSpPr>
        <p:spPr>
          <a:xfrm>
            <a:off x="474544" y="1313873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Inter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3663A36-056E-6398-D212-9767F9EDB030}"/>
              </a:ext>
            </a:extLst>
          </p:cNvPr>
          <p:cNvSpPr/>
          <p:nvPr/>
        </p:nvSpPr>
        <p:spPr>
          <a:xfrm>
            <a:off x="474544" y="2610496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Inter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B2001F1-C115-2EBD-EADB-47622E71C36A}"/>
              </a:ext>
            </a:extLst>
          </p:cNvPr>
          <p:cNvSpPr/>
          <p:nvPr/>
        </p:nvSpPr>
        <p:spPr>
          <a:xfrm>
            <a:off x="506294" y="3792982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402585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CED1638A-42BB-0424-8BC2-1C3363342FC6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00975747-25B1-E68B-9454-6E67F267D6C6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/>
              <a:t>IMAGE ENCODER: FROM PIXELS TO VECTORS</a:t>
            </a:r>
            <a:endParaRPr lang="en-US" sz="2400" b="1" dirty="0">
              <a:latin typeface="Inter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D1317EE-4D2B-C57D-5A5B-B2137DC2DCA4}"/>
              </a:ext>
            </a:extLst>
          </p:cNvPr>
          <p:cNvSpPr txBox="1"/>
          <p:nvPr/>
        </p:nvSpPr>
        <p:spPr>
          <a:xfrm>
            <a:off x="428625" y="1181099"/>
            <a:ext cx="4343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Vision Transformers (</a:t>
            </a:r>
            <a:r>
              <a:rPr lang="en-US" sz="1600" dirty="0" err="1">
                <a:latin typeface="Inter"/>
              </a:rPr>
              <a:t>ViT</a:t>
            </a:r>
            <a:r>
              <a:rPr lang="en-US" sz="1600" dirty="0">
                <a:latin typeface="Inter"/>
              </a:rPr>
              <a:t>) in Action (The “E</a:t>
            </a:r>
            <a:r>
              <a:rPr lang="en-US" altLang="zh-CN" sz="1600" dirty="0">
                <a:latin typeface="Inter"/>
              </a:rPr>
              <a:t>yes”</a:t>
            </a:r>
            <a:r>
              <a:rPr lang="en-US" sz="1600" dirty="0">
                <a:latin typeface="Inter"/>
              </a:rPr>
              <a:t>)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5C7F352-8B65-9D41-94A6-D0037D36C6FB}"/>
              </a:ext>
            </a:extLst>
          </p:cNvPr>
          <p:cNvSpPr txBox="1"/>
          <p:nvPr/>
        </p:nvSpPr>
        <p:spPr>
          <a:xfrm>
            <a:off x="855733" y="1879503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Acts as the system's visual cortex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9F4A9F1-7502-A392-8085-D8C117F0428D}"/>
              </a:ext>
            </a:extLst>
          </p:cNvPr>
          <p:cNvSpPr txBox="1"/>
          <p:nvPr/>
        </p:nvSpPr>
        <p:spPr>
          <a:xfrm>
            <a:off x="855733" y="2420526"/>
            <a:ext cx="65879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Breaking down complex photographs into mathematical representations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5B58F6C-1248-504A-D116-B9884546785D}"/>
              </a:ext>
            </a:extLst>
          </p:cNvPr>
          <p:cNvSpPr/>
          <p:nvPr/>
        </p:nvSpPr>
        <p:spPr>
          <a:xfrm>
            <a:off x="686435" y="2018618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5CF75AB-6B98-9EBB-7143-19A813853E1C}"/>
              </a:ext>
            </a:extLst>
          </p:cNvPr>
          <p:cNvSpPr/>
          <p:nvPr/>
        </p:nvSpPr>
        <p:spPr>
          <a:xfrm>
            <a:off x="686435" y="2541587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00EB529-B00E-ED81-03E3-E26BC98B4835}"/>
              </a:ext>
            </a:extLst>
          </p:cNvPr>
          <p:cNvSpPr txBox="1"/>
          <p:nvPr/>
        </p:nvSpPr>
        <p:spPr>
          <a:xfrm>
            <a:off x="855733" y="3028545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Identifying key visual patterns.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194359E-BDE0-1082-287B-A33ED2310779}"/>
              </a:ext>
            </a:extLst>
          </p:cNvPr>
          <p:cNvSpPr/>
          <p:nvPr/>
        </p:nvSpPr>
        <p:spPr>
          <a:xfrm>
            <a:off x="686435" y="3137497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46011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14CDF-5859-60EA-F456-A632FEA22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BA70727A-7D18-756F-1897-2E0F8E7C96B4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E6B0B3E6-130C-467B-F37A-39E6E28C3437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MULTIMODAL PROJECTOR: BRIDGING THE SEMANTIC GAP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C67B8B6-6208-A14F-F873-5A7F327A9417}"/>
              </a:ext>
            </a:extLst>
          </p:cNvPr>
          <p:cNvSpPr txBox="1"/>
          <p:nvPr/>
        </p:nvSpPr>
        <p:spPr>
          <a:xfrm>
            <a:off x="428625" y="1181099"/>
            <a:ext cx="50048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Aligning Vision and Language Spaces (The "Translator")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7634A64-AF59-5EBC-15E1-075A3C34057E}"/>
              </a:ext>
            </a:extLst>
          </p:cNvPr>
          <p:cNvSpPr txBox="1"/>
          <p:nvPr/>
        </p:nvSpPr>
        <p:spPr>
          <a:xfrm>
            <a:off x="823984" y="1886108"/>
            <a:ext cx="55858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Acts as the crucial intermediary that translates pixel-based visual logic into text-based semantic logic.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3B255-569C-F004-8C22-A57CE4EC1B90}"/>
              </a:ext>
            </a:extLst>
          </p:cNvPr>
          <p:cNvSpPr txBox="1"/>
          <p:nvPr/>
        </p:nvSpPr>
        <p:spPr>
          <a:xfrm>
            <a:off x="823984" y="2715458"/>
            <a:ext cx="56656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Employs structures to map abstract image vectors directly onto the LLM's existing embedding space.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B2B18D3-F95B-6D53-2C00-791D95CAF899}"/>
              </a:ext>
            </a:extLst>
          </p:cNvPr>
          <p:cNvSpPr/>
          <p:nvPr/>
        </p:nvSpPr>
        <p:spPr>
          <a:xfrm>
            <a:off x="686435" y="2018618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CB6E4F7-45A5-3590-4E14-9DB5BDE2AEC7}"/>
              </a:ext>
            </a:extLst>
          </p:cNvPr>
          <p:cNvSpPr/>
          <p:nvPr/>
        </p:nvSpPr>
        <p:spPr>
          <a:xfrm>
            <a:off x="655955" y="2866948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2EA8343-D37A-9F93-3839-41D33D420BAE}"/>
              </a:ext>
            </a:extLst>
          </p:cNvPr>
          <p:cNvSpPr txBox="1"/>
          <p:nvPr/>
        </p:nvSpPr>
        <p:spPr>
          <a:xfrm>
            <a:off x="823984" y="3588583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Aligns visual features with text tokens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5630F41-3C2A-CB11-AA10-8D1FC9CFA1EC}"/>
              </a:ext>
            </a:extLst>
          </p:cNvPr>
          <p:cNvSpPr/>
          <p:nvPr/>
        </p:nvSpPr>
        <p:spPr>
          <a:xfrm>
            <a:off x="680720" y="3708486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661209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B95FB-E409-8EAC-CEFE-31F75E928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0A164AA-1C6A-6D4E-78C4-AD3798A8AB3B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74DDF1B5-C6AF-D1A8-4E3D-CD6ABA16C6F1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LANGUAGE DECODER: THE ENGINE OF GENERATION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5E01D5-BCA3-2C41-67E4-AAE729907562}"/>
              </a:ext>
            </a:extLst>
          </p:cNvPr>
          <p:cNvSpPr txBox="1"/>
          <p:nvPr/>
        </p:nvSpPr>
        <p:spPr>
          <a:xfrm>
            <a:off x="428625" y="1181099"/>
            <a:ext cx="4343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Text Generation(The "Brain")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3733FD6-42B8-2062-197F-A09680544706}"/>
              </a:ext>
            </a:extLst>
          </p:cNvPr>
          <p:cNvSpPr txBox="1"/>
          <p:nvPr/>
        </p:nvSpPr>
        <p:spPr>
          <a:xfrm>
            <a:off x="749935" y="1921823"/>
            <a:ext cx="55692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Uses LLMs (like Llama or Qwen to understand historical context, relationships, and nuanced instructions.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41F532A-85EA-1596-8E28-53B96AD231EE}"/>
              </a:ext>
            </a:extLst>
          </p:cNvPr>
          <p:cNvSpPr txBox="1"/>
          <p:nvPr/>
        </p:nvSpPr>
        <p:spPr>
          <a:xfrm>
            <a:off x="749935" y="2759062"/>
            <a:ext cx="5084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Combine the visual tokens with specific user instructions.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38B9A97-B1E3-9D1C-704C-215FEA764CA9}"/>
              </a:ext>
            </a:extLst>
          </p:cNvPr>
          <p:cNvSpPr/>
          <p:nvPr/>
        </p:nvSpPr>
        <p:spPr>
          <a:xfrm>
            <a:off x="686435" y="2018618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A4C4488-BAC3-6DCF-DF2D-A5839545B7D7}"/>
              </a:ext>
            </a:extLst>
          </p:cNvPr>
          <p:cNvSpPr/>
          <p:nvPr/>
        </p:nvSpPr>
        <p:spPr>
          <a:xfrm>
            <a:off x="655955" y="2866948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67324C-0FBF-0A18-5B8B-EB4686C9EE33}"/>
              </a:ext>
            </a:extLst>
          </p:cNvPr>
          <p:cNvSpPr txBox="1"/>
          <p:nvPr/>
        </p:nvSpPr>
        <p:spPr>
          <a:xfrm>
            <a:off x="749935" y="3539209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Synthesizes these inputs to generate final text.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6D9797B-608C-DE59-E724-AC5629A42E74}"/>
              </a:ext>
            </a:extLst>
          </p:cNvPr>
          <p:cNvSpPr/>
          <p:nvPr/>
        </p:nvSpPr>
        <p:spPr>
          <a:xfrm>
            <a:off x="680720" y="3708486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111915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</a:rPr>
              <a:t>VLMS</a:t>
            </a:r>
            <a:endParaRPr lang="en-US" sz="2400" dirty="0"/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35FBE292-B841-399D-8241-7C7CA79BCCC6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D2A111DC-FBFA-6C30-484C-49AE7B5B3F39}"/>
              </a:ext>
            </a:extLst>
          </p:cNvPr>
          <p:cNvGrpSpPr/>
          <p:nvPr/>
        </p:nvGrpSpPr>
        <p:grpSpPr>
          <a:xfrm>
            <a:off x="377826" y="1540976"/>
            <a:ext cx="8337550" cy="2603941"/>
            <a:chOff x="377826" y="1105341"/>
            <a:chExt cx="8337550" cy="2603941"/>
          </a:xfrm>
        </p:grpSpPr>
        <p:sp>
          <p:nvSpPr>
            <p:cNvPr id="4" name="Text 1"/>
            <p:cNvSpPr/>
            <p:nvPr/>
          </p:nvSpPr>
          <p:spPr>
            <a:xfrm>
              <a:off x="428625" y="1155660"/>
              <a:ext cx="1243013" cy="328295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kern="0" spc="1" dirty="0">
                  <a:solidFill>
                    <a:srgbClr val="11182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MODEL</a:t>
              </a:r>
              <a:endParaRPr lang="en-US" sz="1050" dirty="0"/>
            </a:p>
          </p:txBody>
        </p:sp>
        <p:sp>
          <p:nvSpPr>
            <p:cNvPr id="5" name="Text 2"/>
            <p:cNvSpPr/>
            <p:nvPr/>
          </p:nvSpPr>
          <p:spPr>
            <a:xfrm>
              <a:off x="1671638" y="1155660"/>
              <a:ext cx="1243013" cy="328295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kern="0" spc="1" dirty="0">
                  <a:solidFill>
                    <a:srgbClr val="11182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DEVELOPER</a:t>
              </a:r>
              <a:endParaRPr lang="en-US" sz="1050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2914650" y="1155660"/>
              <a:ext cx="2900363" cy="328295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kern="0" spc="1" dirty="0">
                  <a:solidFill>
                    <a:srgbClr val="11182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KEY STRENGTH</a:t>
              </a:r>
              <a:endParaRPr lang="en-US" sz="1050" dirty="0"/>
            </a:p>
          </p:txBody>
        </p:sp>
        <p:sp>
          <p:nvSpPr>
            <p:cNvPr id="7" name="Text 4"/>
            <p:cNvSpPr/>
            <p:nvPr/>
          </p:nvSpPr>
          <p:spPr>
            <a:xfrm>
              <a:off x="5815013" y="1155660"/>
              <a:ext cx="2900363" cy="328295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kern="0" spc="1" dirty="0">
                  <a:solidFill>
                    <a:srgbClr val="11182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ARCHIVAL RELEVANCE</a:t>
              </a:r>
              <a:endParaRPr lang="en-US" sz="1050" dirty="0"/>
            </a:p>
          </p:txBody>
        </p:sp>
        <p:sp>
          <p:nvSpPr>
            <p:cNvPr id="8" name="Shape 5"/>
            <p:cNvSpPr/>
            <p:nvPr/>
          </p:nvSpPr>
          <p:spPr>
            <a:xfrm>
              <a:off x="542925" y="1540976"/>
              <a:ext cx="407484" cy="184239"/>
            </a:xfrm>
            <a:prstGeom prst="roundRect">
              <a:avLst/>
            </a:prstGeom>
            <a:solidFill>
              <a:srgbClr val="6366F1"/>
            </a:solidFill>
            <a:ln/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9" name="Text 6"/>
            <p:cNvSpPr/>
            <p:nvPr/>
          </p:nvSpPr>
          <p:spPr>
            <a:xfrm>
              <a:off x="542925" y="1560909"/>
              <a:ext cx="407484" cy="173637"/>
            </a:xfrm>
            <a:prstGeom prst="rect">
              <a:avLst/>
            </a:prstGeom>
            <a:noFill/>
            <a:ln/>
          </p:spPr>
          <p:txBody>
            <a:bodyPr wrap="square" lIns="85090" tIns="25527" rIns="85090" bIns="25527" rtlCol="0" anchor="t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CLIP</a:t>
              </a:r>
              <a:endParaRPr lang="en-US" sz="1050" dirty="0"/>
            </a:p>
          </p:txBody>
        </p:sp>
        <p:sp>
          <p:nvSpPr>
            <p:cNvPr id="10" name="Text 7"/>
            <p:cNvSpPr/>
            <p:nvPr/>
          </p:nvSpPr>
          <p:spPr>
            <a:xfrm>
              <a:off x="1671638" y="1469298"/>
              <a:ext cx="124301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OpenAI (2021)</a:t>
              </a:r>
              <a:endParaRPr lang="en-US" sz="1050" dirty="0"/>
            </a:p>
          </p:txBody>
        </p:sp>
        <p:sp>
          <p:nvSpPr>
            <p:cNvPr id="11" name="Text 8"/>
            <p:cNvSpPr/>
            <p:nvPr/>
          </p:nvSpPr>
          <p:spPr>
            <a:xfrm>
              <a:off x="2914650" y="1469298"/>
              <a:ext cx="290036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Contrastive image-text matching</a:t>
              </a:r>
              <a:endParaRPr lang="en-US" sz="1050" dirty="0"/>
            </a:p>
          </p:txBody>
        </p:sp>
        <p:sp>
          <p:nvSpPr>
            <p:cNvPr id="12" name="Text 9"/>
            <p:cNvSpPr/>
            <p:nvPr/>
          </p:nvSpPr>
          <p:spPr>
            <a:xfrm>
              <a:off x="5815013" y="1469298"/>
              <a:ext cx="290036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Zero-shot image search by subject term</a:t>
              </a:r>
              <a:endParaRPr lang="en-US" sz="1050" dirty="0"/>
            </a:p>
          </p:txBody>
        </p:sp>
        <p:sp>
          <p:nvSpPr>
            <p:cNvPr id="13" name="Shape 10"/>
            <p:cNvSpPr/>
            <p:nvPr/>
          </p:nvSpPr>
          <p:spPr>
            <a:xfrm>
              <a:off x="542924" y="1869874"/>
              <a:ext cx="485775" cy="198241"/>
            </a:xfrm>
            <a:prstGeom prst="roundRect">
              <a:avLst/>
            </a:prstGeom>
            <a:solidFill>
              <a:srgbClr val="10B981"/>
            </a:solidFill>
            <a:ln/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14" name="Text 11"/>
            <p:cNvSpPr/>
            <p:nvPr/>
          </p:nvSpPr>
          <p:spPr>
            <a:xfrm>
              <a:off x="542925" y="1903809"/>
              <a:ext cx="522900" cy="173637"/>
            </a:xfrm>
            <a:prstGeom prst="rect">
              <a:avLst/>
            </a:prstGeom>
            <a:noFill/>
            <a:ln/>
          </p:spPr>
          <p:txBody>
            <a:bodyPr wrap="square" lIns="85090" tIns="25527" rIns="85090" bIns="25527" rtlCol="0" anchor="t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BLIP-2</a:t>
              </a:r>
              <a:endParaRPr lang="en-US" sz="1050" dirty="0"/>
            </a:p>
          </p:txBody>
        </p:sp>
        <p:sp>
          <p:nvSpPr>
            <p:cNvPr id="15" name="Text 12"/>
            <p:cNvSpPr/>
            <p:nvPr/>
          </p:nvSpPr>
          <p:spPr>
            <a:xfrm>
              <a:off x="1671638" y="1812198"/>
              <a:ext cx="124301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Salesforce (2023)</a:t>
              </a:r>
              <a:endParaRPr lang="en-US" sz="1050" dirty="0"/>
            </a:p>
          </p:txBody>
        </p:sp>
        <p:sp>
          <p:nvSpPr>
            <p:cNvPr id="16" name="Text 13"/>
            <p:cNvSpPr/>
            <p:nvPr/>
          </p:nvSpPr>
          <p:spPr>
            <a:xfrm>
              <a:off x="2914650" y="1812198"/>
              <a:ext cx="290036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Bootstrapped language-image pretraining</a:t>
              </a:r>
              <a:endParaRPr lang="en-US" sz="1050" dirty="0"/>
            </a:p>
          </p:txBody>
        </p:sp>
        <p:sp>
          <p:nvSpPr>
            <p:cNvPr id="17" name="Text 14"/>
            <p:cNvSpPr/>
            <p:nvPr/>
          </p:nvSpPr>
          <p:spPr>
            <a:xfrm>
              <a:off x="5815013" y="1812198"/>
              <a:ext cx="290036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Detailed image captioning</a:t>
              </a:r>
              <a:endParaRPr lang="en-US" sz="1050" dirty="0"/>
            </a:p>
          </p:txBody>
        </p:sp>
        <p:sp>
          <p:nvSpPr>
            <p:cNvPr id="18" name="Shape 15"/>
            <p:cNvSpPr/>
            <p:nvPr/>
          </p:nvSpPr>
          <p:spPr>
            <a:xfrm>
              <a:off x="542925" y="2271555"/>
              <a:ext cx="485774" cy="194823"/>
            </a:xfrm>
            <a:prstGeom prst="roundRect">
              <a:avLst/>
            </a:prstGeom>
            <a:solidFill>
              <a:srgbClr val="6366F1"/>
            </a:solidFill>
            <a:ln/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19" name="Text 16"/>
            <p:cNvSpPr/>
            <p:nvPr/>
          </p:nvSpPr>
          <p:spPr>
            <a:xfrm>
              <a:off x="542925" y="2302073"/>
              <a:ext cx="514885" cy="173637"/>
            </a:xfrm>
            <a:prstGeom prst="rect">
              <a:avLst/>
            </a:prstGeom>
            <a:noFill/>
            <a:ln/>
          </p:spPr>
          <p:txBody>
            <a:bodyPr wrap="none" lIns="85090" tIns="25527" rIns="85090" bIns="25527" rtlCol="0" anchor="t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LLaVA</a:t>
              </a:r>
              <a:endParaRPr lang="en-US" sz="1050" dirty="0"/>
            </a:p>
          </p:txBody>
        </p:sp>
        <p:sp>
          <p:nvSpPr>
            <p:cNvPr id="20" name="Text 17"/>
            <p:cNvSpPr/>
            <p:nvPr/>
          </p:nvSpPr>
          <p:spPr>
            <a:xfrm>
              <a:off x="1671638" y="2139930"/>
              <a:ext cx="1243013" cy="488595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UW / Microsoft (2023)</a:t>
              </a:r>
              <a:endParaRPr lang="en-US" sz="1050" dirty="0"/>
            </a:p>
          </p:txBody>
        </p:sp>
        <p:sp>
          <p:nvSpPr>
            <p:cNvPr id="21" name="Text 18"/>
            <p:cNvSpPr/>
            <p:nvPr/>
          </p:nvSpPr>
          <p:spPr>
            <a:xfrm>
              <a:off x="2914650" y="2210461"/>
              <a:ext cx="290036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Instruction-following visual chat</a:t>
              </a:r>
              <a:endParaRPr lang="en-US" sz="1050" dirty="0"/>
            </a:p>
          </p:txBody>
        </p:sp>
        <p:sp>
          <p:nvSpPr>
            <p:cNvPr id="22" name="Text 19"/>
            <p:cNvSpPr/>
            <p:nvPr/>
          </p:nvSpPr>
          <p:spPr>
            <a:xfrm>
              <a:off x="5815013" y="2210461"/>
              <a:ext cx="290036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Conversational subject description</a:t>
              </a:r>
              <a:endParaRPr lang="en-US" sz="1050" dirty="0"/>
            </a:p>
          </p:txBody>
        </p:sp>
        <p:sp>
          <p:nvSpPr>
            <p:cNvPr id="23" name="Shape 20"/>
            <p:cNvSpPr/>
            <p:nvPr/>
          </p:nvSpPr>
          <p:spPr>
            <a:xfrm>
              <a:off x="542924" y="2676615"/>
              <a:ext cx="796926" cy="188028"/>
            </a:xfrm>
            <a:prstGeom prst="roundRect">
              <a:avLst/>
            </a:prstGeom>
            <a:solidFill>
              <a:srgbClr val="10B981"/>
            </a:solidFill>
            <a:ln/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24" name="Text 21"/>
            <p:cNvSpPr/>
            <p:nvPr/>
          </p:nvSpPr>
          <p:spPr>
            <a:xfrm>
              <a:off x="542925" y="2700338"/>
              <a:ext cx="928689" cy="173637"/>
            </a:xfrm>
            <a:prstGeom prst="rect">
              <a:avLst/>
            </a:prstGeom>
            <a:noFill/>
            <a:ln/>
          </p:spPr>
          <p:txBody>
            <a:bodyPr wrap="square" lIns="85090" tIns="25527" rIns="85090" bIns="25527" rtlCol="0" anchor="t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InstructBLIP</a:t>
              </a:r>
              <a:endParaRPr lang="en-US" sz="1050" dirty="0"/>
            </a:p>
          </p:txBody>
        </p:sp>
        <p:sp>
          <p:nvSpPr>
            <p:cNvPr id="25" name="Text 22"/>
            <p:cNvSpPr/>
            <p:nvPr/>
          </p:nvSpPr>
          <p:spPr>
            <a:xfrm>
              <a:off x="1671638" y="2608726"/>
              <a:ext cx="124301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Salesforce (2023)</a:t>
              </a:r>
              <a:endParaRPr lang="en-US" sz="1050" dirty="0"/>
            </a:p>
          </p:txBody>
        </p:sp>
        <p:sp>
          <p:nvSpPr>
            <p:cNvPr id="26" name="Text 23"/>
            <p:cNvSpPr/>
            <p:nvPr/>
          </p:nvSpPr>
          <p:spPr>
            <a:xfrm>
              <a:off x="2914650" y="2608726"/>
              <a:ext cx="290036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Instruction-tuned captioning</a:t>
              </a:r>
              <a:endParaRPr lang="en-US" sz="1050" dirty="0"/>
            </a:p>
          </p:txBody>
        </p:sp>
        <p:sp>
          <p:nvSpPr>
            <p:cNvPr id="27" name="Text 24"/>
            <p:cNvSpPr/>
            <p:nvPr/>
          </p:nvSpPr>
          <p:spPr>
            <a:xfrm>
              <a:off x="5815013" y="2608726"/>
              <a:ext cx="290036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Structured metadata generation</a:t>
              </a:r>
              <a:endParaRPr lang="en-US" sz="1050" dirty="0"/>
            </a:p>
          </p:txBody>
        </p:sp>
        <p:sp>
          <p:nvSpPr>
            <p:cNvPr id="28" name="Shape 25"/>
            <p:cNvSpPr/>
            <p:nvPr/>
          </p:nvSpPr>
          <p:spPr>
            <a:xfrm>
              <a:off x="542925" y="3033907"/>
              <a:ext cx="528638" cy="173637"/>
            </a:xfrm>
            <a:prstGeom prst="roundRect">
              <a:avLst/>
            </a:prstGeom>
            <a:solidFill>
              <a:srgbClr val="6366F1"/>
            </a:solidFill>
            <a:ln/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29" name="Text 26"/>
            <p:cNvSpPr/>
            <p:nvPr/>
          </p:nvSpPr>
          <p:spPr>
            <a:xfrm>
              <a:off x="542925" y="3043238"/>
              <a:ext cx="588623" cy="173637"/>
            </a:xfrm>
            <a:prstGeom prst="rect">
              <a:avLst/>
            </a:prstGeom>
            <a:noFill/>
            <a:ln/>
          </p:spPr>
          <p:txBody>
            <a:bodyPr wrap="none" lIns="85090" tIns="25527" rIns="85090" bIns="25527" rtlCol="0" anchor="t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GPT-4V</a:t>
              </a:r>
              <a:endParaRPr lang="en-US" sz="1050" dirty="0"/>
            </a:p>
          </p:txBody>
        </p:sp>
        <p:sp>
          <p:nvSpPr>
            <p:cNvPr id="30" name="Text 27"/>
            <p:cNvSpPr/>
            <p:nvPr/>
          </p:nvSpPr>
          <p:spPr>
            <a:xfrm>
              <a:off x="1671638" y="2953941"/>
              <a:ext cx="1243013" cy="346472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OpenAI (2023)</a:t>
              </a:r>
              <a:endParaRPr lang="en-US" sz="1050" dirty="0"/>
            </a:p>
          </p:txBody>
        </p:sp>
        <p:sp>
          <p:nvSpPr>
            <p:cNvPr id="31" name="Text 28"/>
            <p:cNvSpPr/>
            <p:nvPr/>
          </p:nvSpPr>
          <p:spPr>
            <a:xfrm>
              <a:off x="2914650" y="2953941"/>
              <a:ext cx="2900363" cy="346472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Broad reasoning and OCR</a:t>
              </a:r>
              <a:endParaRPr lang="en-US" sz="1050" dirty="0"/>
            </a:p>
          </p:txBody>
        </p:sp>
        <p:sp>
          <p:nvSpPr>
            <p:cNvPr id="32" name="Text 29"/>
            <p:cNvSpPr/>
            <p:nvPr/>
          </p:nvSpPr>
          <p:spPr>
            <a:xfrm>
              <a:off x="5815013" y="2953941"/>
              <a:ext cx="2900363" cy="346472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 marL="0" indent="0" algn="l">
                <a:lnSpc>
                  <a:spcPts val="1100"/>
                </a:lnSpc>
                <a:buNone/>
              </a:pP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Complex archival document analysis</a:t>
              </a:r>
              <a:endParaRPr lang="en-US" sz="1050" dirty="0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F3D13F42-E2B0-5631-E780-17CFD6334005}"/>
                </a:ext>
              </a:extLst>
            </p:cNvPr>
            <p:cNvCxnSpPr>
              <a:cxnSpLocks/>
            </p:cNvCxnSpPr>
            <p:nvPr/>
          </p:nvCxnSpPr>
          <p:spPr>
            <a:xfrm>
              <a:off x="384175" y="1105341"/>
              <a:ext cx="81915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EC472B3A-FFC3-F57E-2491-E6888EBEF773}"/>
                </a:ext>
              </a:extLst>
            </p:cNvPr>
            <p:cNvCxnSpPr>
              <a:cxnSpLocks/>
            </p:cNvCxnSpPr>
            <p:nvPr/>
          </p:nvCxnSpPr>
          <p:spPr>
            <a:xfrm>
              <a:off x="384175" y="1444625"/>
              <a:ext cx="81915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CC15AB9F-EFA7-974C-3F56-70184D2838CF}"/>
                </a:ext>
              </a:extLst>
            </p:cNvPr>
            <p:cNvCxnSpPr>
              <a:cxnSpLocks/>
            </p:cNvCxnSpPr>
            <p:nvPr/>
          </p:nvCxnSpPr>
          <p:spPr>
            <a:xfrm>
              <a:off x="384175" y="1796331"/>
              <a:ext cx="81915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BCA03EA4-3260-8A2F-272E-560E42BA5C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826" y="2157413"/>
              <a:ext cx="8197849" cy="231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71F04BEA-45BE-5E1A-282E-D12F3E90C123}"/>
                </a:ext>
              </a:extLst>
            </p:cNvPr>
            <p:cNvCxnSpPr>
              <a:cxnSpLocks/>
            </p:cNvCxnSpPr>
            <p:nvPr/>
          </p:nvCxnSpPr>
          <p:spPr>
            <a:xfrm>
              <a:off x="377826" y="2553141"/>
              <a:ext cx="819784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9078138D-F30C-F3AE-C5FC-110EBB9D3D59}"/>
                </a:ext>
              </a:extLst>
            </p:cNvPr>
            <p:cNvCxnSpPr>
              <a:cxnSpLocks/>
            </p:cNvCxnSpPr>
            <p:nvPr/>
          </p:nvCxnSpPr>
          <p:spPr>
            <a:xfrm>
              <a:off x="384175" y="2953941"/>
              <a:ext cx="81915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54BB0364-3C6C-454D-E577-9889590EFD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826" y="3300413"/>
              <a:ext cx="8166099" cy="25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Shape 20">
              <a:extLst>
                <a:ext uri="{FF2B5EF4-FFF2-40B4-BE49-F238E27FC236}">
                  <a16:creationId xmlns:a16="http://schemas.microsoft.com/office/drawing/2014/main" id="{6FE41BE1-B536-E86B-AB5B-72DDF9D3C8C2}"/>
                </a:ext>
              </a:extLst>
            </p:cNvPr>
            <p:cNvSpPr/>
            <p:nvPr/>
          </p:nvSpPr>
          <p:spPr>
            <a:xfrm>
              <a:off x="534988" y="3413125"/>
              <a:ext cx="684803" cy="199735"/>
            </a:xfrm>
            <a:prstGeom prst="roundRect">
              <a:avLst/>
            </a:prstGeom>
            <a:solidFill>
              <a:srgbClr val="10B981"/>
            </a:solidFill>
            <a:ln/>
          </p:spPr>
          <p:txBody>
            <a:bodyPr/>
            <a:lstStyle/>
            <a:p>
              <a:endParaRPr lang="en-US" sz="1050" dirty="0"/>
            </a:p>
          </p:txBody>
        </p:sp>
        <p:sp>
          <p:nvSpPr>
            <p:cNvPr id="48" name="Text 26">
              <a:extLst>
                <a:ext uri="{FF2B5EF4-FFF2-40B4-BE49-F238E27FC236}">
                  <a16:creationId xmlns:a16="http://schemas.microsoft.com/office/drawing/2014/main" id="{40F8F44F-4549-CE0C-0C2D-7F09EDE1FBB4}"/>
                </a:ext>
              </a:extLst>
            </p:cNvPr>
            <p:cNvSpPr/>
            <p:nvPr/>
          </p:nvSpPr>
          <p:spPr>
            <a:xfrm>
              <a:off x="551656" y="3448555"/>
              <a:ext cx="684803" cy="173637"/>
            </a:xfrm>
            <a:prstGeom prst="rect">
              <a:avLst/>
            </a:prstGeom>
            <a:noFill/>
            <a:ln/>
          </p:spPr>
          <p:txBody>
            <a:bodyPr wrap="none" lIns="85090" tIns="25527" rIns="85090" bIns="25527" rtlCol="0" anchor="t">
              <a:spAutoFit/>
            </a:bodyPr>
            <a:lstStyle/>
            <a:p>
              <a:pPr marL="0" indent="0" algn="l">
                <a:lnSpc>
                  <a:spcPts val="900"/>
                </a:lnSpc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Qwen-VL</a:t>
              </a:r>
              <a:endParaRPr lang="en-US" sz="1050" dirty="0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04C2BFCA-DEEA-5719-E8B1-6ADA32B876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4175" y="3689041"/>
              <a:ext cx="8191500" cy="2024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 27">
              <a:extLst>
                <a:ext uri="{FF2B5EF4-FFF2-40B4-BE49-F238E27FC236}">
                  <a16:creationId xmlns:a16="http://schemas.microsoft.com/office/drawing/2014/main" id="{5DE429B0-A3C1-19E9-EA21-9606E72E6D4A}"/>
                </a:ext>
              </a:extLst>
            </p:cNvPr>
            <p:cNvSpPr/>
            <p:nvPr/>
          </p:nvSpPr>
          <p:spPr>
            <a:xfrm>
              <a:off x="1671638" y="3341510"/>
              <a:ext cx="140811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50" dirty="0">
                  <a:latin typeface="Inter"/>
                </a:rPr>
                <a:t>Alibaba Cloud</a:t>
              </a:r>
              <a:r>
                <a:rPr lang="en-US" sz="1050" dirty="0">
                  <a:solidFill>
                    <a:srgbClr val="374151"/>
                  </a:solidFill>
                  <a:latin typeface="Inter"/>
                  <a:ea typeface="Inter" pitchFamily="34" charset="-122"/>
                  <a:cs typeface="Inter" pitchFamily="34" charset="-120"/>
                </a:rPr>
                <a:t> (2023</a:t>
              </a:r>
              <a:r>
                <a:rPr lang="en-US" sz="1050" dirty="0">
                  <a:solidFill>
                    <a:srgbClr val="37415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)</a:t>
              </a:r>
              <a:endParaRPr lang="en-US" sz="1050" dirty="0"/>
            </a:p>
          </p:txBody>
        </p:sp>
        <p:sp>
          <p:nvSpPr>
            <p:cNvPr id="53" name="Text 28">
              <a:extLst>
                <a:ext uri="{FF2B5EF4-FFF2-40B4-BE49-F238E27FC236}">
                  <a16:creationId xmlns:a16="http://schemas.microsoft.com/office/drawing/2014/main" id="{70CB6D24-F344-B4A7-F642-CA7070259BC4}"/>
                </a:ext>
              </a:extLst>
            </p:cNvPr>
            <p:cNvSpPr/>
            <p:nvPr/>
          </p:nvSpPr>
          <p:spPr>
            <a:xfrm>
              <a:off x="2914651" y="3335868"/>
              <a:ext cx="2900363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50" dirty="0">
                  <a:latin typeface="Inter"/>
                </a:rPr>
                <a:t>Open-weight architecture.</a:t>
              </a:r>
            </a:p>
          </p:txBody>
        </p:sp>
        <p:sp>
          <p:nvSpPr>
            <p:cNvPr id="56" name="Text 29">
              <a:extLst>
                <a:ext uri="{FF2B5EF4-FFF2-40B4-BE49-F238E27FC236}">
                  <a16:creationId xmlns:a16="http://schemas.microsoft.com/office/drawing/2014/main" id="{8E1D460D-10BE-C729-D553-01886B8ECB3E}"/>
                </a:ext>
              </a:extLst>
            </p:cNvPr>
            <p:cNvSpPr/>
            <p:nvPr/>
          </p:nvSpPr>
          <p:spPr>
            <a:xfrm>
              <a:off x="5828843" y="3337713"/>
              <a:ext cx="1976281" cy="347531"/>
            </a:xfrm>
            <a:prstGeom prst="rect">
              <a:avLst/>
            </a:prstGeom>
            <a:noFill/>
            <a:ln/>
          </p:spPr>
          <p:txBody>
            <a:bodyPr wrap="square" lIns="136017" tIns="102108" rIns="136017" bIns="102108" rtlCol="0" anchor="ctr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lang="en-US" sz="1050" dirty="0">
                  <a:latin typeface="Inter"/>
                </a:rPr>
                <a:t>Secure local deployment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D7598-9F8B-5251-CC20-D7DC2EEA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CDB9038C-F839-04BC-0E12-98729FF19823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084D537C-7EA9-9D91-6B43-10D575E101EC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RESPONSIBLE AI: FROM TECHNICAL IMPLEMENTATION TO ETHICS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E23DEA-4238-7480-75E1-D12D56B5EB42}"/>
              </a:ext>
            </a:extLst>
          </p:cNvPr>
          <p:cNvSpPr txBox="1"/>
          <p:nvPr/>
        </p:nvSpPr>
        <p:spPr>
          <a:xfrm>
            <a:off x="557094" y="1186915"/>
            <a:ext cx="54582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Challenges Beyond Automation: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5493ED-1D3D-622A-A6D0-A8AF6071F221}"/>
              </a:ext>
            </a:extLst>
          </p:cNvPr>
          <p:cNvSpPr txBox="1"/>
          <p:nvPr/>
        </p:nvSpPr>
        <p:spPr>
          <a:xfrm>
            <a:off x="874489" y="1651294"/>
            <a:ext cx="54582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Semantic ambiguity, model hallucinations, and inherent biases in training data.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70BD2FD-1698-B51E-AA72-F63A18E1B489}"/>
              </a:ext>
            </a:extLst>
          </p:cNvPr>
          <p:cNvSpPr txBox="1"/>
          <p:nvPr/>
        </p:nvSpPr>
        <p:spPr>
          <a:xfrm>
            <a:off x="582104" y="2457753"/>
            <a:ext cx="54582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Security and Privacy: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7AA811D-D9A4-F2C8-AC4E-9B44C77E586F}"/>
              </a:ext>
            </a:extLst>
          </p:cNvPr>
          <p:cNvSpPr txBox="1"/>
          <p:nvPr/>
        </p:nvSpPr>
        <p:spPr>
          <a:xfrm>
            <a:off x="874489" y="2847625"/>
            <a:ext cx="60175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Protecting the privacy of sensitive collections, ensuring copyright compliance, and localized security architectures to prevent data leaks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9D013B6-F25B-FA2E-ADB9-D0AE193160E4}"/>
              </a:ext>
            </a:extLst>
          </p:cNvPr>
          <p:cNvSpPr txBox="1"/>
          <p:nvPr/>
        </p:nvSpPr>
        <p:spPr>
          <a:xfrm>
            <a:off x="582104" y="3686852"/>
            <a:ext cx="54582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The Mission: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8EB36E7-9F16-D4D2-B070-B5DD8240B633}"/>
              </a:ext>
            </a:extLst>
          </p:cNvPr>
          <p:cNvSpPr txBox="1"/>
          <p:nvPr/>
        </p:nvSpPr>
        <p:spPr>
          <a:xfrm>
            <a:off x="874488" y="4098066"/>
            <a:ext cx="57303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Building a secure, transparent, and culturally sensitive AI-assisted framework for the community.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75867D1-092A-B6EA-813E-677BF7BEC5D1}"/>
              </a:ext>
            </a:extLst>
          </p:cNvPr>
          <p:cNvSpPr/>
          <p:nvPr/>
        </p:nvSpPr>
        <p:spPr>
          <a:xfrm>
            <a:off x="474544" y="1313873"/>
            <a:ext cx="7581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18EB6AC-D2B8-7BF3-4BED-6FA5EC710D4B}"/>
              </a:ext>
            </a:extLst>
          </p:cNvPr>
          <p:cNvSpPr/>
          <p:nvPr/>
        </p:nvSpPr>
        <p:spPr>
          <a:xfrm>
            <a:off x="474544" y="2580334"/>
            <a:ext cx="7581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86F4BDF-1E40-4F8E-BA6D-801DB4FFD6C2}"/>
              </a:ext>
            </a:extLst>
          </p:cNvPr>
          <p:cNvSpPr/>
          <p:nvPr/>
        </p:nvSpPr>
        <p:spPr>
          <a:xfrm>
            <a:off x="506294" y="3792982"/>
            <a:ext cx="7581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150467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F03B-4E29-4004-B6DC-72EF657F3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1D3F76E-0FC8-7578-6D84-F358AD171552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15AFC6B6-17F6-590B-48FD-A426E6F12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440D268-74C9-B9E5-DCE4-8DF3EA5B7134}"/>
              </a:ext>
            </a:extLst>
          </p:cNvPr>
          <p:cNvSpPr txBox="1"/>
          <p:nvPr/>
        </p:nvSpPr>
        <p:spPr>
          <a:xfrm>
            <a:off x="2128537" y="2156251"/>
            <a:ext cx="5086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Inter"/>
              </a:rPr>
              <a:t>P</a:t>
            </a:r>
            <a:r>
              <a:rPr lang="en-US" altLang="zh-CN" sz="2400" dirty="0">
                <a:latin typeface="Inter"/>
              </a:rPr>
              <a:t>art3:</a:t>
            </a:r>
            <a:r>
              <a:rPr lang="zh-CN" altLang="en-US" sz="2400" dirty="0">
                <a:latin typeface="Inter"/>
              </a:rPr>
              <a:t> </a:t>
            </a:r>
            <a:r>
              <a:rPr lang="en-US" sz="2400" dirty="0"/>
              <a:t>Prompt Engineering and Archival</a:t>
            </a:r>
          </a:p>
          <a:p>
            <a:r>
              <a:rPr lang="en-US" sz="2400" dirty="0"/>
              <a:t> Applications</a:t>
            </a:r>
            <a:endParaRPr lang="en-US" sz="2400" dirty="0"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429685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6662D-30C8-8C24-4372-8C34F2599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47C6BF60-64A4-E2BB-AD3F-AEE4BDA39264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9EF62014-6724-FEA3-F39B-F89741CDC7B6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PROMPTING STRATEGIES FOR ARCHIVES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75217B6-3868-9A5A-A4B8-B1DD04B526BC}"/>
              </a:ext>
            </a:extLst>
          </p:cNvPr>
          <p:cNvSpPr txBox="1"/>
          <p:nvPr/>
        </p:nvSpPr>
        <p:spPr>
          <a:xfrm>
            <a:off x="557094" y="1186915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Zero-shot learning</a:t>
            </a:r>
            <a:r>
              <a:rPr lang="en-US" sz="1600" dirty="0">
                <a:latin typeface="Inter"/>
              </a:rPr>
              <a:t>: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0DB36B1-CDDE-0686-B2B6-F234C003F839}"/>
              </a:ext>
            </a:extLst>
          </p:cNvPr>
          <p:cNvSpPr txBox="1"/>
          <p:nvPr/>
        </p:nvSpPr>
        <p:spPr>
          <a:xfrm>
            <a:off x="874489" y="1651294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Directly asking the VLM to describe images.</a:t>
            </a:r>
            <a:endParaRPr lang="en-US" sz="1600" dirty="0">
              <a:latin typeface="Inter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5B7897C-BFDD-30AA-3986-3103AC75D047}"/>
              </a:ext>
            </a:extLst>
          </p:cNvPr>
          <p:cNvSpPr/>
          <p:nvPr/>
        </p:nvSpPr>
        <p:spPr>
          <a:xfrm>
            <a:off x="474544" y="1313873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C64D7F0-FE63-8AAD-8825-7B8A3129D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602" y="2571750"/>
            <a:ext cx="6301063" cy="149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76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C0F9B3C6-D0A7-6F90-02A8-40B91C53E3FC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7330B2CA-4256-7C21-C746-D4B000DF85B4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ZERO-SHOT LEARNING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27B99EB-9371-A0CC-BC09-1FED6E886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53" y="1133555"/>
            <a:ext cx="2581471" cy="348095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EA6735A-F5B6-03C9-7240-FAA9C402313E}"/>
              </a:ext>
            </a:extLst>
          </p:cNvPr>
          <p:cNvSpPr txBox="1"/>
          <p:nvPr/>
        </p:nvSpPr>
        <p:spPr>
          <a:xfrm>
            <a:off x="6217743" y="2799947"/>
            <a:ext cx="28792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latin typeface="Inter"/>
              </a:rPr>
              <a:t>Actrices</a:t>
            </a:r>
            <a:r>
              <a:rPr lang="en-US" sz="1600" dirty="0">
                <a:latin typeface="Inter"/>
              </a:rPr>
              <a:t>; </a:t>
            </a:r>
            <a:r>
              <a:rPr lang="en-US" sz="1600" dirty="0" err="1">
                <a:latin typeface="Inter"/>
              </a:rPr>
              <a:t>Grabados</a:t>
            </a:r>
            <a:r>
              <a:rPr lang="en-US" sz="1600" dirty="0">
                <a:latin typeface="Inter"/>
              </a:rPr>
              <a:t> de </a:t>
            </a:r>
            <a:r>
              <a:rPr lang="en-US" sz="1600" dirty="0" err="1">
                <a:latin typeface="Inter"/>
              </a:rPr>
              <a:t>retrato</a:t>
            </a:r>
            <a:r>
              <a:rPr lang="en-US" sz="1600" dirty="0">
                <a:latin typeface="Inter"/>
              </a:rPr>
              <a:t>; </a:t>
            </a:r>
            <a:r>
              <a:rPr lang="en-US" sz="1600" dirty="0" err="1">
                <a:latin typeface="Inter"/>
              </a:rPr>
              <a:t>Grabados</a:t>
            </a:r>
            <a:r>
              <a:rPr lang="en-US" sz="1600" dirty="0">
                <a:latin typeface="Inter"/>
              </a:rPr>
              <a:t> de puntos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5B1DBC68-7ED1-B212-7CCA-4F9670BB6AF4}"/>
              </a:ext>
            </a:extLst>
          </p:cNvPr>
          <p:cNvCxnSpPr/>
          <p:nvPr/>
        </p:nvCxnSpPr>
        <p:spPr>
          <a:xfrm>
            <a:off x="3546015" y="3007696"/>
            <a:ext cx="24635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连接符: 曲线 10">
            <a:extLst>
              <a:ext uri="{FF2B5EF4-FFF2-40B4-BE49-F238E27FC236}">
                <a16:creationId xmlns:a16="http://schemas.microsoft.com/office/drawing/2014/main" id="{76594BE8-D93F-9437-73F2-6941FD3787AF}"/>
              </a:ext>
            </a:extLst>
          </p:cNvPr>
          <p:cNvCxnSpPr/>
          <p:nvPr/>
        </p:nvCxnSpPr>
        <p:spPr>
          <a:xfrm rot="5400000">
            <a:off x="3948545" y="2066847"/>
            <a:ext cx="1201567" cy="68013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id="{9C841ED1-D2BE-C942-EFF2-75C50DC54B44}"/>
              </a:ext>
            </a:extLst>
          </p:cNvPr>
          <p:cNvSpPr/>
          <p:nvPr/>
        </p:nvSpPr>
        <p:spPr>
          <a:xfrm>
            <a:off x="4398272" y="886457"/>
            <a:ext cx="1532306" cy="85663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5"/>
                </a:solidFill>
                <a:latin typeface="Inter"/>
              </a:rPr>
              <a:t>Zero-shot prompt</a:t>
            </a:r>
          </a:p>
        </p:txBody>
      </p:sp>
    </p:spTree>
    <p:extLst>
      <p:ext uri="{BB962C8B-B14F-4D97-AF65-F5344CB8AC3E}">
        <p14:creationId xmlns:p14="http://schemas.microsoft.com/office/powerpoint/2010/main" val="2452574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E1D68-2FBA-AE81-A3D2-FD314190A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14097676-AB44-7697-0066-CD14CC107276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B0B37622-ECA5-8F17-531F-C243A6B8FA20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PROMPTING STRATEGIES FOR ARCHIVES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D01F8EE-8C8C-6E40-08C3-15B9D1202D13}"/>
              </a:ext>
            </a:extLst>
          </p:cNvPr>
          <p:cNvSpPr txBox="1"/>
          <p:nvPr/>
        </p:nvSpPr>
        <p:spPr>
          <a:xfrm>
            <a:off x="557094" y="1186915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Few-shot learning</a:t>
            </a:r>
            <a:r>
              <a:rPr lang="en-US" sz="1600" dirty="0">
                <a:latin typeface="Inter"/>
              </a:rPr>
              <a:t>: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84A4AD-66F0-ADAF-9E76-ED922801E87B}"/>
              </a:ext>
            </a:extLst>
          </p:cNvPr>
          <p:cNvSpPr txBox="1"/>
          <p:nvPr/>
        </p:nvSpPr>
        <p:spPr>
          <a:xfrm>
            <a:off x="874488" y="1651294"/>
            <a:ext cx="58663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Providing 2-3 "image-cataloging" pairs as examples to enhance understanding of specific styles</a:t>
            </a:r>
            <a:endParaRPr lang="en-US" sz="1600" dirty="0">
              <a:latin typeface="Inter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94E16C3-EFEA-2B29-53D1-D2C26CDB3353}"/>
              </a:ext>
            </a:extLst>
          </p:cNvPr>
          <p:cNvSpPr/>
          <p:nvPr/>
        </p:nvSpPr>
        <p:spPr>
          <a:xfrm>
            <a:off x="474544" y="1313873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F7601F8-AE4C-B017-925F-5BEF8D20C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74" y="2559052"/>
            <a:ext cx="7216958" cy="189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41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221DA-CEA1-39C5-FC61-18AA92C57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BDCBBC4A-4105-EE9D-F055-EF19E396B166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55B22FBB-CA1E-17CF-B7D1-51FCC0AEB905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FEW-SHOT LEARNING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072B3D-CAC4-A5A5-2282-B9A98DC59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53" y="1133555"/>
            <a:ext cx="2581471" cy="348095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1115220-92C7-942B-3F4F-3276B62605AB}"/>
              </a:ext>
            </a:extLst>
          </p:cNvPr>
          <p:cNvSpPr txBox="1"/>
          <p:nvPr/>
        </p:nvSpPr>
        <p:spPr>
          <a:xfrm>
            <a:off x="6217743" y="2799947"/>
            <a:ext cx="28792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latin typeface="Inter"/>
              </a:rPr>
              <a:t>Buriles</a:t>
            </a:r>
            <a:r>
              <a:rPr lang="en-US" sz="1600" dirty="0">
                <a:latin typeface="Inter"/>
              </a:rPr>
              <a:t>; </a:t>
            </a:r>
            <a:r>
              <a:rPr lang="en-US" sz="1600" dirty="0" err="1">
                <a:latin typeface="Inter"/>
              </a:rPr>
              <a:t>Grabados</a:t>
            </a:r>
            <a:r>
              <a:rPr lang="en-US" sz="1600" dirty="0">
                <a:latin typeface="Inter"/>
              </a:rPr>
              <a:t> de </a:t>
            </a:r>
            <a:r>
              <a:rPr lang="en-US" sz="1600" dirty="0" err="1">
                <a:latin typeface="Inter"/>
              </a:rPr>
              <a:t>retrato</a:t>
            </a:r>
            <a:endParaRPr lang="en-US" sz="1600" dirty="0">
              <a:latin typeface="Inter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6FD2D8E2-8410-42ED-A801-56843D001D88}"/>
              </a:ext>
            </a:extLst>
          </p:cNvPr>
          <p:cNvCxnSpPr/>
          <p:nvPr/>
        </p:nvCxnSpPr>
        <p:spPr>
          <a:xfrm>
            <a:off x="3546015" y="3007696"/>
            <a:ext cx="24635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连接符: 曲线 10">
            <a:extLst>
              <a:ext uri="{FF2B5EF4-FFF2-40B4-BE49-F238E27FC236}">
                <a16:creationId xmlns:a16="http://schemas.microsoft.com/office/drawing/2014/main" id="{CC110415-7241-EC40-B56A-115643CC85A3}"/>
              </a:ext>
            </a:extLst>
          </p:cNvPr>
          <p:cNvCxnSpPr/>
          <p:nvPr/>
        </p:nvCxnSpPr>
        <p:spPr>
          <a:xfrm rot="5400000">
            <a:off x="3948545" y="2066847"/>
            <a:ext cx="1201567" cy="68013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id="{54C569DF-558F-F63C-740F-A625C672D8FC}"/>
              </a:ext>
            </a:extLst>
          </p:cNvPr>
          <p:cNvSpPr/>
          <p:nvPr/>
        </p:nvSpPr>
        <p:spPr>
          <a:xfrm>
            <a:off x="4777810" y="940915"/>
            <a:ext cx="1547420" cy="73674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5"/>
                </a:solidFill>
                <a:latin typeface="Inter"/>
              </a:rPr>
              <a:t>Few-shot prompt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240CE0E-969B-C162-E36C-B458A1AF14FD}"/>
              </a:ext>
            </a:extLst>
          </p:cNvPr>
          <p:cNvSpPr/>
          <p:nvPr/>
        </p:nvSpPr>
        <p:spPr>
          <a:xfrm>
            <a:off x="3698414" y="3855533"/>
            <a:ext cx="1231796" cy="5441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5"/>
                </a:solidFill>
                <a:latin typeface="Inter"/>
              </a:rPr>
              <a:t>Example1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390AAB8-EF57-39E3-25E8-82CC2FF7A010}"/>
              </a:ext>
            </a:extLst>
          </p:cNvPr>
          <p:cNvSpPr/>
          <p:nvPr/>
        </p:nvSpPr>
        <p:spPr>
          <a:xfrm>
            <a:off x="5255162" y="3872911"/>
            <a:ext cx="1231796" cy="5441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5"/>
                </a:solidFill>
                <a:latin typeface="Inter"/>
              </a:rPr>
              <a:t>Example2</a:t>
            </a:r>
          </a:p>
        </p:txBody>
      </p:sp>
      <p:cxnSp>
        <p:nvCxnSpPr>
          <p:cNvPr id="10" name="连接符: 曲线 9">
            <a:extLst>
              <a:ext uri="{FF2B5EF4-FFF2-40B4-BE49-F238E27FC236}">
                <a16:creationId xmlns:a16="http://schemas.microsoft.com/office/drawing/2014/main" id="{C682A868-1CBD-F6B2-EB28-5D986582276E}"/>
              </a:ext>
            </a:extLst>
          </p:cNvPr>
          <p:cNvCxnSpPr>
            <a:cxnSpLocks/>
          </p:cNvCxnSpPr>
          <p:nvPr/>
        </p:nvCxnSpPr>
        <p:spPr>
          <a:xfrm rot="16200000" flipV="1">
            <a:off x="3944416" y="3250621"/>
            <a:ext cx="847836" cy="36198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连接符: 曲线 13">
            <a:extLst>
              <a:ext uri="{FF2B5EF4-FFF2-40B4-BE49-F238E27FC236}">
                <a16:creationId xmlns:a16="http://schemas.microsoft.com/office/drawing/2014/main" id="{2905E93F-F649-31F2-40F5-F8432FE82FE8}"/>
              </a:ext>
            </a:extLst>
          </p:cNvPr>
          <p:cNvCxnSpPr>
            <a:stCxn id="6" idx="0"/>
          </p:cNvCxnSpPr>
          <p:nvPr/>
        </p:nvCxnSpPr>
        <p:spPr>
          <a:xfrm rot="16200000" flipV="1">
            <a:off x="4607554" y="2609405"/>
            <a:ext cx="865214" cy="166179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737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33621-4924-BF33-BF6A-7BBF884D9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16603B5D-1CF2-7275-76E3-810FDA6DF439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C29F22CA-F302-FE76-5A84-8EAF4ABF3B07}"/>
              </a:ext>
            </a:extLst>
          </p:cNvPr>
          <p:cNvSpPr/>
          <p:nvPr/>
        </p:nvSpPr>
        <p:spPr>
          <a:xfrm>
            <a:off x="428625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DOMAIN-SPECIFIC FINE-TUNING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FE0CA2-3EF0-C65C-53CB-D9455480DCF9}"/>
              </a:ext>
            </a:extLst>
          </p:cNvPr>
          <p:cNvSpPr txBox="1"/>
          <p:nvPr/>
        </p:nvSpPr>
        <p:spPr>
          <a:xfrm>
            <a:off x="557094" y="1186915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Overcoming Generic Model Limitations: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C9D9DF5-B48B-3E49-79EF-148BE5A30777}"/>
              </a:ext>
            </a:extLst>
          </p:cNvPr>
          <p:cNvSpPr txBox="1"/>
          <p:nvPr/>
        </p:nvSpPr>
        <p:spPr>
          <a:xfrm>
            <a:off x="874488" y="1651294"/>
            <a:ext cx="58966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Generic models often fail to align with highly specialized institutional taxonomies or controlled vocabularies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6254888-38BD-9DCD-4B64-3456A9513366}"/>
              </a:ext>
            </a:extLst>
          </p:cNvPr>
          <p:cNvSpPr txBox="1"/>
          <p:nvPr/>
        </p:nvSpPr>
        <p:spPr>
          <a:xfrm>
            <a:off x="538044" y="243434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Parameter-Efficient Fine-tuning (PEFT):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386A88-BD15-CC76-27EE-F40D3E3AC84F}"/>
              </a:ext>
            </a:extLst>
          </p:cNvPr>
          <p:cNvSpPr txBox="1"/>
          <p:nvPr/>
        </p:nvSpPr>
        <p:spPr>
          <a:xfrm>
            <a:off x="874488" y="2968549"/>
            <a:ext cx="63197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Using techniques like </a:t>
            </a:r>
            <a:r>
              <a:rPr lang="en-US" sz="1600" b="1" dirty="0" err="1">
                <a:latin typeface="Inter"/>
              </a:rPr>
              <a:t>LoRA</a:t>
            </a:r>
            <a:r>
              <a:rPr lang="en-US" sz="1600" b="1" dirty="0">
                <a:latin typeface="Inter"/>
              </a:rPr>
              <a:t> (Low-Rank Adaptation)</a:t>
            </a:r>
            <a:r>
              <a:rPr lang="en-US" sz="1600" dirty="0">
                <a:latin typeface="Inter"/>
              </a:rPr>
              <a:t> or adapter layers allows for high-performance gains with minimal computational resources.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BAAB811-4BAC-69F6-57A6-712EEB0214F9}"/>
              </a:ext>
            </a:extLst>
          </p:cNvPr>
          <p:cNvSpPr/>
          <p:nvPr/>
        </p:nvSpPr>
        <p:spPr>
          <a:xfrm>
            <a:off x="474544" y="1313873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35EF341-89EA-FC8A-2516-8F6E746E1EFE}"/>
              </a:ext>
            </a:extLst>
          </p:cNvPr>
          <p:cNvSpPr/>
          <p:nvPr/>
        </p:nvSpPr>
        <p:spPr>
          <a:xfrm>
            <a:off x="474544" y="2580334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351474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A82FA-28C8-0929-CC51-C72AB80F2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E63D5C74-2C9F-F56E-B8B2-E1336689EF8B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E6BE7976-A03A-F51B-2819-CE762452A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C6BDC37-4CB2-8DDE-2273-07FC3F66A9E4}"/>
              </a:ext>
            </a:extLst>
          </p:cNvPr>
          <p:cNvSpPr txBox="1"/>
          <p:nvPr/>
        </p:nvSpPr>
        <p:spPr>
          <a:xfrm>
            <a:off x="2613659" y="2202418"/>
            <a:ext cx="332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Inter"/>
              </a:rPr>
              <a:t>P</a:t>
            </a:r>
            <a:r>
              <a:rPr lang="en-US" altLang="zh-CN" sz="2400" dirty="0">
                <a:latin typeface="Inter"/>
              </a:rPr>
              <a:t>art4:</a:t>
            </a:r>
            <a:r>
              <a:rPr lang="zh-CN" altLang="en-US" sz="2400" dirty="0">
                <a:latin typeface="Inter"/>
              </a:rPr>
              <a:t> </a:t>
            </a:r>
            <a:r>
              <a:rPr lang="en-US" sz="2400" dirty="0"/>
              <a:t>Demo Showcase</a:t>
            </a:r>
            <a:endParaRPr lang="en-US" sz="2400" dirty="0"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692326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11A0D-A6F2-19E2-8CB0-2198B1667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B1FE4B32-4EE9-AE2F-F917-8BD5DBAC4D25}"/>
              </a:ext>
            </a:extLst>
          </p:cNvPr>
          <p:cNvSpPr/>
          <p:nvPr/>
        </p:nvSpPr>
        <p:spPr>
          <a:xfrm>
            <a:off x="469899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ENVIRONMENT SETUP &amp; HARDWARE REQUIREMENTS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40CB189-5A56-8BC0-A6CF-01EFB9B54F4E}"/>
              </a:ext>
            </a:extLst>
          </p:cNvPr>
          <p:cNvSpPr/>
          <p:nvPr/>
        </p:nvSpPr>
        <p:spPr>
          <a:xfrm>
            <a:off x="653237" y="1225395"/>
            <a:ext cx="1289327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>
                <a:latin typeface="Inter"/>
              </a:rPr>
              <a:t>Software Stack:</a:t>
            </a: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15F8E913-968F-E372-1618-C0B713334EFC}"/>
              </a:ext>
            </a:extLst>
          </p:cNvPr>
          <p:cNvSpPr/>
          <p:nvPr/>
        </p:nvSpPr>
        <p:spPr>
          <a:xfrm>
            <a:off x="696641" y="2409430"/>
            <a:ext cx="2472793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Hardware Recommendations</a:t>
            </a: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</a:rPr>
              <a:t>:</a:t>
            </a:r>
            <a:endParaRPr lang="en-US" sz="16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2FCD46CE-03DF-0D63-7257-18B2D7DF3D12}"/>
              </a:ext>
            </a:extLst>
          </p:cNvPr>
          <p:cNvSpPr/>
          <p:nvPr/>
        </p:nvSpPr>
        <p:spPr>
          <a:xfrm>
            <a:off x="653237" y="3626910"/>
            <a:ext cx="1619226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Deployment Mode:</a:t>
            </a: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D58554C6-9998-2423-1DD1-0AA9CC51868C}"/>
              </a:ext>
            </a:extLst>
          </p:cNvPr>
          <p:cNvCxnSpPr>
            <a:cxnSpLocks/>
          </p:cNvCxnSpPr>
          <p:nvPr/>
        </p:nvCxnSpPr>
        <p:spPr>
          <a:xfrm>
            <a:off x="469899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EC21133B-3B55-7446-02FC-B5A95C7F99A7}"/>
              </a:ext>
            </a:extLst>
          </p:cNvPr>
          <p:cNvSpPr/>
          <p:nvPr/>
        </p:nvSpPr>
        <p:spPr>
          <a:xfrm>
            <a:off x="517524" y="1324909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6257A1C-6348-9DC6-151D-B9695561206D}"/>
              </a:ext>
            </a:extLst>
          </p:cNvPr>
          <p:cNvSpPr/>
          <p:nvPr/>
        </p:nvSpPr>
        <p:spPr>
          <a:xfrm>
            <a:off x="517524" y="3675589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6E55F2C-5475-ACE4-0C6F-4E81B457AD44}"/>
              </a:ext>
            </a:extLst>
          </p:cNvPr>
          <p:cNvSpPr/>
          <p:nvPr/>
        </p:nvSpPr>
        <p:spPr>
          <a:xfrm>
            <a:off x="490536" y="2500249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EFFD30A-5820-95AB-6E36-09AC4206E7AD}"/>
              </a:ext>
            </a:extLst>
          </p:cNvPr>
          <p:cNvSpPr txBox="1"/>
          <p:nvPr/>
        </p:nvSpPr>
        <p:spPr>
          <a:xfrm>
            <a:off x="706495" y="1466048"/>
            <a:ext cx="78135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Inter"/>
              </a:rPr>
              <a:t>Programming Language: Python.</a:t>
            </a:r>
          </a:p>
          <a:p>
            <a:r>
              <a:rPr lang="en-US" sz="1600" dirty="0">
                <a:latin typeface="Inter"/>
              </a:rPr>
              <a:t>Core Libraries: </a:t>
            </a:r>
            <a:r>
              <a:rPr lang="en-US" sz="1600" dirty="0" err="1">
                <a:latin typeface="Inter"/>
              </a:rPr>
              <a:t>PyTorch</a:t>
            </a:r>
            <a:r>
              <a:rPr lang="en-US" sz="1600" dirty="0">
                <a:latin typeface="Inter"/>
              </a:rPr>
              <a:t> (Deep Learning Framework), Transformers (Model Loading), Accelerate (Multi-GPU Acceleration)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08BD536-5C0E-AD44-C27F-37430EBE1EB6}"/>
              </a:ext>
            </a:extLst>
          </p:cNvPr>
          <p:cNvSpPr txBox="1"/>
          <p:nvPr/>
        </p:nvSpPr>
        <p:spPr>
          <a:xfrm>
            <a:off x="696641" y="2710921"/>
            <a:ext cx="62947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GPU: A graphics card with at least 24GB of VRAM.</a:t>
            </a:r>
          </a:p>
          <a:p>
            <a:r>
              <a:rPr lang="en-US" sz="1600" dirty="0"/>
              <a:t>Memory: 32GB+ RAM.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40E64AA-3DA4-A9AD-CC38-5EDB4641B36A}"/>
              </a:ext>
            </a:extLst>
          </p:cNvPr>
          <p:cNvSpPr txBox="1"/>
          <p:nvPr/>
        </p:nvSpPr>
        <p:spPr>
          <a:xfrm>
            <a:off x="653237" y="3865899"/>
            <a:ext cx="62947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API or local private deployment.</a:t>
            </a:r>
          </a:p>
        </p:txBody>
      </p:sp>
    </p:spTree>
    <p:extLst>
      <p:ext uri="{BB962C8B-B14F-4D97-AF65-F5344CB8AC3E}">
        <p14:creationId xmlns:p14="http://schemas.microsoft.com/office/powerpoint/2010/main" val="2963564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2022E-B001-A420-7088-443EC17BB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F25FEA15-E682-39E7-F885-67A1DDBF55D8}"/>
              </a:ext>
            </a:extLst>
          </p:cNvPr>
          <p:cNvSpPr/>
          <p:nvPr/>
        </p:nvSpPr>
        <p:spPr>
          <a:xfrm>
            <a:off x="469899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MODEL ACQUISITION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2F960BFE-A91E-D46F-C211-8660A311E50F}"/>
              </a:ext>
            </a:extLst>
          </p:cNvPr>
          <p:cNvSpPr/>
          <p:nvPr/>
        </p:nvSpPr>
        <p:spPr>
          <a:xfrm>
            <a:off x="653237" y="1225395"/>
            <a:ext cx="1340110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The Model Hub</a:t>
            </a:r>
            <a:r>
              <a:rPr lang="en-US" sz="1600" dirty="0">
                <a:latin typeface="Inter"/>
              </a:rPr>
              <a:t>:</a:t>
            </a: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B9657495-51F9-8A3A-7AF7-B4002255FF7B}"/>
              </a:ext>
            </a:extLst>
          </p:cNvPr>
          <p:cNvSpPr/>
          <p:nvPr/>
        </p:nvSpPr>
        <p:spPr>
          <a:xfrm>
            <a:off x="653237" y="1982556"/>
            <a:ext cx="3056862" cy="2180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600" dirty="0"/>
              <a:t>Downloading Weights &amp; Parameters</a:t>
            </a:r>
            <a:r>
              <a:rPr lang="en-US" sz="1600" dirty="0">
                <a:solidFill>
                  <a:srgbClr val="374151"/>
                </a:solidFill>
                <a:latin typeface="Inter" pitchFamily="34" charset="0"/>
                <a:ea typeface="Inter" pitchFamily="34" charset="-122"/>
              </a:rPr>
              <a:t>:</a:t>
            </a:r>
            <a:endParaRPr lang="en-US" sz="1600" dirty="0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385AA4A-A4A3-03E8-18FB-778129E282D0}"/>
              </a:ext>
            </a:extLst>
          </p:cNvPr>
          <p:cNvCxnSpPr>
            <a:cxnSpLocks/>
          </p:cNvCxnSpPr>
          <p:nvPr/>
        </p:nvCxnSpPr>
        <p:spPr>
          <a:xfrm>
            <a:off x="469899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9392058D-CF60-1D18-F53F-52BDDC1F6A19}"/>
              </a:ext>
            </a:extLst>
          </p:cNvPr>
          <p:cNvSpPr/>
          <p:nvPr/>
        </p:nvSpPr>
        <p:spPr>
          <a:xfrm>
            <a:off x="517524" y="1324909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B3EE11B-8410-E548-19B5-4DF7A2E6B783}"/>
              </a:ext>
            </a:extLst>
          </p:cNvPr>
          <p:cNvSpPr/>
          <p:nvPr/>
        </p:nvSpPr>
        <p:spPr>
          <a:xfrm>
            <a:off x="485774" y="2125379"/>
            <a:ext cx="63500" cy="60325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C2F4E3-C98B-9724-0456-2FAF062204EA}"/>
              </a:ext>
            </a:extLst>
          </p:cNvPr>
          <p:cNvSpPr txBox="1"/>
          <p:nvPr/>
        </p:nvSpPr>
        <p:spPr>
          <a:xfrm>
            <a:off x="706495" y="1557444"/>
            <a:ext cx="78135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Access </a:t>
            </a:r>
            <a:r>
              <a:rPr lang="en-US" sz="1600" dirty="0">
                <a:hlinkClick r:id="rId3"/>
              </a:rPr>
              <a:t>huggingface.co</a:t>
            </a:r>
            <a:r>
              <a:rPr lang="en-US" sz="1600" dirty="0"/>
              <a:t> to search for open access VLM models.</a:t>
            </a:r>
            <a:endParaRPr lang="en-US" sz="1600" dirty="0">
              <a:latin typeface="Inter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D6BD3BD-1D9D-9B99-25C9-B887748CA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459" y="2316967"/>
            <a:ext cx="4813012" cy="258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15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92BB1-047C-D14C-E493-448D1BCAA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A894851-08B2-A3CA-2343-CBB85C2183C6}"/>
              </a:ext>
            </a:extLst>
          </p:cNvPr>
          <p:cNvSpPr/>
          <p:nvPr/>
        </p:nvSpPr>
        <p:spPr>
          <a:xfrm>
            <a:off x="469899" y="285750"/>
            <a:ext cx="8286750" cy="29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b="1" dirty="0">
                <a:latin typeface="Inter"/>
              </a:rPr>
              <a:t>EXAMPLE USING VLM</a:t>
            </a: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3411923F-FE32-6826-6491-95F027524B90}"/>
              </a:ext>
            </a:extLst>
          </p:cNvPr>
          <p:cNvCxnSpPr>
            <a:cxnSpLocks/>
          </p:cNvCxnSpPr>
          <p:nvPr/>
        </p:nvCxnSpPr>
        <p:spPr>
          <a:xfrm>
            <a:off x="469899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E74D5834-668C-16D6-65A9-6CB16F400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25" y="793896"/>
            <a:ext cx="2259121" cy="4203836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DFD8AF83-52E4-101D-8621-644903536862}"/>
              </a:ext>
            </a:extLst>
          </p:cNvPr>
          <p:cNvSpPr txBox="1"/>
          <p:nvPr/>
        </p:nvSpPr>
        <p:spPr>
          <a:xfrm>
            <a:off x="6567055" y="1899972"/>
            <a:ext cx="2108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nter"/>
              </a:rPr>
              <a:t>1. Document Type and Technique:</a:t>
            </a:r>
          </a:p>
          <a:p>
            <a:r>
              <a:rPr lang="en-US" dirty="0">
                <a:latin typeface="Inter"/>
              </a:rPr>
              <a:t>This image displays a vertical…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9C1B73AC-B148-2BE0-6839-6681174D6066}"/>
              </a:ext>
            </a:extLst>
          </p:cNvPr>
          <p:cNvCxnSpPr/>
          <p:nvPr/>
        </p:nvCxnSpPr>
        <p:spPr>
          <a:xfrm>
            <a:off x="3151279" y="2750757"/>
            <a:ext cx="31966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D340EE19-C0BA-DB35-1DC5-2F9E0F6C520D}"/>
              </a:ext>
            </a:extLst>
          </p:cNvPr>
          <p:cNvSpPr txBox="1"/>
          <p:nvPr/>
        </p:nvSpPr>
        <p:spPr>
          <a:xfrm>
            <a:off x="3381479" y="2104426"/>
            <a:ext cx="2463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nter"/>
              </a:rPr>
              <a:t>Prompt: Act as an expert visual cataloger…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3B19870-DD5D-E75F-D05D-C37A171D9825}"/>
              </a:ext>
            </a:extLst>
          </p:cNvPr>
          <p:cNvSpPr txBox="1"/>
          <p:nvPr/>
        </p:nvSpPr>
        <p:spPr>
          <a:xfrm>
            <a:off x="3381479" y="98631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Inter"/>
              </a:rPr>
              <a:t>San Sebastián</a:t>
            </a:r>
          </a:p>
        </p:txBody>
      </p:sp>
    </p:spTree>
    <p:extLst>
      <p:ext uri="{BB962C8B-B14F-4D97-AF65-F5344CB8AC3E}">
        <p14:creationId xmlns:p14="http://schemas.microsoft.com/office/powerpoint/2010/main" val="24567462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74F410C-9EEE-46E5-35FC-09835B026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62" y="1083792"/>
            <a:ext cx="2977550" cy="296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38622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2E5AF-CA42-5636-2CA6-4F0D5E32A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6A1101C4-60B0-CD07-D207-83AFC6BE1CE7}"/>
              </a:ext>
            </a:extLst>
          </p:cNvPr>
          <p:cNvCxnSpPr>
            <a:cxnSpLocks/>
          </p:cNvCxnSpPr>
          <p:nvPr/>
        </p:nvCxnSpPr>
        <p:spPr>
          <a:xfrm>
            <a:off x="428625" y="686241"/>
            <a:ext cx="8486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606681EE-303D-A2D3-049C-240FC7459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24F3EDD-5650-967B-2716-B1FCE744719B}"/>
              </a:ext>
            </a:extLst>
          </p:cNvPr>
          <p:cNvSpPr txBox="1"/>
          <p:nvPr/>
        </p:nvSpPr>
        <p:spPr>
          <a:xfrm>
            <a:off x="3210665" y="2202418"/>
            <a:ext cx="2446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Inter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623076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1457</Words>
  <Application>Microsoft Office PowerPoint</Application>
  <PresentationFormat>全屏显示(16:9)</PresentationFormat>
  <Paragraphs>220</Paragraphs>
  <Slides>34</Slides>
  <Notes>13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Hong, Lingzi</cp:lastModifiedBy>
  <cp:revision>22</cp:revision>
  <dcterms:created xsi:type="dcterms:W3CDTF">2026-03-30T21:15:39Z</dcterms:created>
  <dcterms:modified xsi:type="dcterms:W3CDTF">2026-10-15T14:11:55Z</dcterms:modified>
</cp:coreProperties>
</file>