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22_E492F928.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27_14B63A9E.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2C_FB7491A3.xml" ContentType="application/vnd.ms-powerpoint.comments+xml"/>
  <Override PartName="/ppt/notesSlides/notesSlide14.xml" ContentType="application/vnd.openxmlformats-officedocument.presentationml.notesSlide+xml"/>
  <Override PartName="/ppt/comments/modernComment_129_55F339C1.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42_4D635350.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modernComment_145_1DA09D4D.xml" ContentType="application/vnd.ms-powerpoint.comments+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40"/>
  </p:notesMasterIdLst>
  <p:handoutMasterIdLst>
    <p:handoutMasterId r:id="rId41"/>
  </p:handoutMasterIdLst>
  <p:sldIdLst>
    <p:sldId id="256" r:id="rId2"/>
    <p:sldId id="279" r:id="rId3"/>
    <p:sldId id="258" r:id="rId4"/>
    <p:sldId id="282" r:id="rId5"/>
    <p:sldId id="272" r:id="rId6"/>
    <p:sldId id="289" r:id="rId7"/>
    <p:sldId id="290" r:id="rId8"/>
    <p:sldId id="291" r:id="rId9"/>
    <p:sldId id="292" r:id="rId10"/>
    <p:sldId id="294" r:id="rId11"/>
    <p:sldId id="295" r:id="rId12"/>
    <p:sldId id="323" r:id="rId13"/>
    <p:sldId id="300" r:id="rId14"/>
    <p:sldId id="297" r:id="rId15"/>
    <p:sldId id="324" r:id="rId16"/>
    <p:sldId id="299" r:id="rId17"/>
    <p:sldId id="288" r:id="rId18"/>
    <p:sldId id="321" r:id="rId19"/>
    <p:sldId id="270" r:id="rId20"/>
    <p:sldId id="322" r:id="rId21"/>
    <p:sldId id="302" r:id="rId22"/>
    <p:sldId id="303" r:id="rId23"/>
    <p:sldId id="265" r:id="rId24"/>
    <p:sldId id="304" r:id="rId25"/>
    <p:sldId id="305" r:id="rId26"/>
    <p:sldId id="306" r:id="rId27"/>
    <p:sldId id="308" r:id="rId28"/>
    <p:sldId id="309" r:id="rId29"/>
    <p:sldId id="310" r:id="rId30"/>
    <p:sldId id="311" r:id="rId31"/>
    <p:sldId id="312" r:id="rId32"/>
    <p:sldId id="314" r:id="rId33"/>
    <p:sldId id="313" r:id="rId34"/>
    <p:sldId id="315" r:id="rId35"/>
    <p:sldId id="316" r:id="rId36"/>
    <p:sldId id="317" r:id="rId37"/>
    <p:sldId id="325" r:id="rId38"/>
    <p:sldId id="274" r:id="rId39"/>
  </p:sldIdLst>
  <p:sldSz cx="12192000" cy="6858000"/>
  <p:notesSz cx="6858000" cy="9144000"/>
  <p:embeddedFontLst>
    <p:embeddedFont>
      <p:font typeface="Maven Pro" panose="020B0604020202020204" charset="0"/>
      <p:regular r:id="rId42"/>
      <p:bold r:id="rId43"/>
    </p:embeddedFont>
    <p:embeddedFont>
      <p:font typeface="Maven Pro Black" panose="020B0604020202020204" charset="0"/>
      <p:bold r:id="rId44"/>
    </p:embeddedFont>
    <p:embeddedFont>
      <p:font typeface="Sriracha" panose="020B0604020202020204" charset="-34"/>
      <p:regular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3840">
          <p15:clr>
            <a:srgbClr val="747775"/>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BFD036-1366-5F00-8373-8692D9056AD8}" name="Hong, Lingzi" initials="HL" userId="S::Lingzi.Hong@unt.edu::26a9dcdd-295d-431b-83f4-da63bb2a744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98BA8F-CD1A-D320-7D70-4940E11591C6}" v="8" dt="2026-10-15T14:10:40.594"/>
  </p1510:revLst>
</p1510:revInfo>
</file>

<file path=ppt/tableStyles.xml><?xml version="1.0" encoding="utf-8"?>
<a:tblStyleLst xmlns:a="http://schemas.openxmlformats.org/drawingml/2006/main" def="{36150B0B-6682-4A7A-99A6-7B7D0E533262}">
  <a:tblStyle styleId="{36150B0B-6682-4A7A-99A6-7B7D0E53326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797" autoAdjust="0"/>
    <p:restoredTop sz="72766" autoAdjust="0"/>
  </p:normalViewPr>
  <p:slideViewPr>
    <p:cSldViewPr snapToGrid="0">
      <p:cViewPr varScale="1">
        <p:scale>
          <a:sx n="80" d="100"/>
          <a:sy n="80" d="100"/>
        </p:scale>
        <p:origin x="224" y="336"/>
      </p:cViewPr>
      <p:guideLst>
        <p:guide orient="horz" pos="2160"/>
        <p:guide pos="3840"/>
      </p:guideLst>
    </p:cSldViewPr>
  </p:slideViewPr>
  <p:notesTextViewPr>
    <p:cViewPr>
      <p:scale>
        <a:sx n="100" d="100"/>
        <a:sy n="100" d="100"/>
      </p:scale>
      <p:origin x="0" y="0"/>
    </p:cViewPr>
  </p:notesTextViewPr>
  <p:notesViewPr>
    <p:cSldViewPr snapToGrid="0">
      <p:cViewPr varScale="1">
        <p:scale>
          <a:sx n="62" d="100"/>
          <a:sy n="62" d="100"/>
        </p:scale>
        <p:origin x="2904"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u, Jinyu" userId="S::jinyuliu@my.unt.edu::e9da7914-a153-4eed-9855-c13362ec45c4" providerId="AD" clId="Web-{5998BA8F-CD1A-D320-7D70-4940E11591C6}"/>
    <pc:docChg chg="modSld">
      <pc:chgData name="Liu, Jinyu" userId="S::jinyuliu@my.unt.edu::e9da7914-a153-4eed-9855-c13362ec45c4" providerId="AD" clId="Web-{5998BA8F-CD1A-D320-7D70-4940E11591C6}" dt="2026-10-15T14:10:40.594" v="8" actId="1076"/>
      <pc:docMkLst>
        <pc:docMk/>
      </pc:docMkLst>
      <pc:sldChg chg="addSp delSp modSp modCm">
        <pc:chgData name="Liu, Jinyu" userId="S::jinyuliu@my.unt.edu::e9da7914-a153-4eed-9855-c13362ec45c4" providerId="AD" clId="Web-{5998BA8F-CD1A-D320-7D70-4940E11591C6}" dt="2026-10-15T14:10:40.594" v="8" actId="1076"/>
        <pc:sldMkLst>
          <pc:docMk/>
          <pc:sldMk cId="497065293" sldId="325"/>
        </pc:sldMkLst>
        <pc:spChg chg="del mod">
          <ac:chgData name="Liu, Jinyu" userId="S::jinyuliu@my.unt.edu::e9da7914-a153-4eed-9855-c13362ec45c4" providerId="AD" clId="Web-{5998BA8F-CD1A-D320-7D70-4940E11591C6}" dt="2026-10-15T14:10:31.313" v="4"/>
          <ac:spMkLst>
            <pc:docMk/>
            <pc:sldMk cId="497065293" sldId="325"/>
            <ac:spMk id="3" creationId="{7BA493E9-9D32-B6D9-9355-D039513C7863}"/>
          </ac:spMkLst>
        </pc:spChg>
        <pc:picChg chg="add mod">
          <ac:chgData name="Liu, Jinyu" userId="S::jinyuliu@my.unt.edu::e9da7914-a153-4eed-9855-c13362ec45c4" providerId="AD" clId="Web-{5998BA8F-CD1A-D320-7D70-4940E11591C6}" dt="2026-10-15T14:10:40.594" v="8" actId="1076"/>
          <ac:picMkLst>
            <pc:docMk/>
            <pc:sldMk cId="497065293" sldId="325"/>
            <ac:picMk id="4" creationId="{B99675FB-EB26-2EB6-43FE-E9783169442B}"/>
          </ac:picMkLst>
        </pc:picChg>
        <pc:extLst>
          <p:ext xmlns:p="http://schemas.openxmlformats.org/presentationml/2006/main" uri="{D6D511B9-2390-475A-947B-AFAB55BFBCF1}">
            <pc226:cmChg xmlns:pc226="http://schemas.microsoft.com/office/powerpoint/2022/06/main/command" chg="mod">
              <pc226:chgData name="Liu, Jinyu" userId="S::jinyuliu@my.unt.edu::e9da7914-a153-4eed-9855-c13362ec45c4" providerId="AD" clId="Web-{5998BA8F-CD1A-D320-7D70-4940E11591C6}" dt="2026-10-15T14:10:15.062" v="0" actId="20577"/>
              <pc2:cmMkLst xmlns:pc2="http://schemas.microsoft.com/office/powerpoint/2019/9/main/command">
                <pc:docMk/>
                <pc:sldMk cId="497065293" sldId="325"/>
                <pc2:cmMk id="{1B5FBE1C-B52D-2C4C-B797-D31AAA2E5122}"/>
              </pc2:cmMkLst>
            </pc226:cmChg>
          </p:ext>
        </pc:extLst>
      </pc:sldChg>
    </pc:docChg>
  </pc:docChgLst>
  <pc:docChgLst>
    <pc:chgData name="Hong, Lingzi" userId="26a9dcdd-295d-431b-83f4-da63bb2a744f" providerId="ADAL" clId="{92B90956-6E09-574D-9AC9-464B0DA9D02F}"/>
    <pc:docChg chg="undo custSel delSld modSld">
      <pc:chgData name="Hong, Lingzi" userId="26a9dcdd-295d-431b-83f4-da63bb2a744f" providerId="ADAL" clId="{92B90956-6E09-574D-9AC9-464B0DA9D02F}" dt="2026-10-14T23:24:19.647" v="50" actId="20577"/>
      <pc:docMkLst>
        <pc:docMk/>
      </pc:docMkLst>
      <pc:sldChg chg="del">
        <pc:chgData name="Hong, Lingzi" userId="26a9dcdd-295d-431b-83f4-da63bb2a744f" providerId="ADAL" clId="{92B90956-6E09-574D-9AC9-464B0DA9D02F}" dt="2026-10-14T23:18:00.460" v="0" actId="2696"/>
        <pc:sldMkLst>
          <pc:docMk/>
          <pc:sldMk cId="0" sldId="257"/>
        </pc:sldMkLst>
      </pc:sldChg>
      <pc:sldChg chg="addSp delSp modSp mod">
        <pc:chgData name="Hong, Lingzi" userId="26a9dcdd-295d-431b-83f4-da63bb2a744f" providerId="ADAL" clId="{92B90956-6E09-574D-9AC9-464B0DA9D02F}" dt="2026-10-14T23:23:26.751" v="42" actId="1076"/>
        <pc:sldMkLst>
          <pc:docMk/>
          <pc:sldMk cId="0" sldId="258"/>
        </pc:sldMkLst>
        <pc:spChg chg="add del mod">
          <ac:chgData name="Hong, Lingzi" userId="26a9dcdd-295d-431b-83f4-da63bb2a744f" providerId="ADAL" clId="{92B90956-6E09-574D-9AC9-464B0DA9D02F}" dt="2026-10-14T23:20:52.603" v="9" actId="478"/>
          <ac:spMkLst>
            <pc:docMk/>
            <pc:sldMk cId="0" sldId="258"/>
            <ac:spMk id="3" creationId="{5D048564-F442-97E0-1289-54D664CCF8CA}"/>
          </ac:spMkLst>
        </pc:spChg>
        <pc:spChg chg="del">
          <ac:chgData name="Hong, Lingzi" userId="26a9dcdd-295d-431b-83f4-da63bb2a744f" providerId="ADAL" clId="{92B90956-6E09-574D-9AC9-464B0DA9D02F}" dt="2026-10-14T23:20:43.451" v="7" actId="478"/>
          <ac:spMkLst>
            <pc:docMk/>
            <pc:sldMk cId="0" sldId="258"/>
            <ac:spMk id="254" creationId="{00000000-0000-0000-0000-000000000000}"/>
          </ac:spMkLst>
        </pc:spChg>
        <pc:spChg chg="mod">
          <ac:chgData name="Hong, Lingzi" userId="26a9dcdd-295d-431b-83f4-da63bb2a744f" providerId="ADAL" clId="{92B90956-6E09-574D-9AC9-464B0DA9D02F}" dt="2026-10-14T23:23:26.751" v="42" actId="1076"/>
          <ac:spMkLst>
            <pc:docMk/>
            <pc:sldMk cId="0" sldId="258"/>
            <ac:spMk id="255" creationId="{00000000-0000-0000-0000-000000000000}"/>
          </ac:spMkLst>
        </pc:spChg>
        <pc:spChg chg="mod">
          <ac:chgData name="Hong, Lingzi" userId="26a9dcdd-295d-431b-83f4-da63bb2a744f" providerId="ADAL" clId="{92B90956-6E09-574D-9AC9-464B0DA9D02F}" dt="2026-10-14T23:23:26.751" v="42" actId="1076"/>
          <ac:spMkLst>
            <pc:docMk/>
            <pc:sldMk cId="0" sldId="258"/>
            <ac:spMk id="256" creationId="{00000000-0000-0000-0000-000000000000}"/>
          </ac:spMkLst>
        </pc:spChg>
        <pc:spChg chg="mod">
          <ac:chgData name="Hong, Lingzi" userId="26a9dcdd-295d-431b-83f4-da63bb2a744f" providerId="ADAL" clId="{92B90956-6E09-574D-9AC9-464B0DA9D02F}" dt="2026-10-14T23:23:26.751" v="42" actId="1076"/>
          <ac:spMkLst>
            <pc:docMk/>
            <pc:sldMk cId="0" sldId="258"/>
            <ac:spMk id="257" creationId="{00000000-0000-0000-0000-000000000000}"/>
          </ac:spMkLst>
        </pc:spChg>
        <pc:spChg chg="mod">
          <ac:chgData name="Hong, Lingzi" userId="26a9dcdd-295d-431b-83f4-da63bb2a744f" providerId="ADAL" clId="{92B90956-6E09-574D-9AC9-464B0DA9D02F}" dt="2026-10-14T23:23:26.751" v="42" actId="1076"/>
          <ac:spMkLst>
            <pc:docMk/>
            <pc:sldMk cId="0" sldId="258"/>
            <ac:spMk id="258" creationId="{00000000-0000-0000-0000-000000000000}"/>
          </ac:spMkLst>
        </pc:spChg>
      </pc:sldChg>
      <pc:sldChg chg="del">
        <pc:chgData name="Hong, Lingzi" userId="26a9dcdd-295d-431b-83f4-da63bb2a744f" providerId="ADAL" clId="{92B90956-6E09-574D-9AC9-464B0DA9D02F}" dt="2026-10-14T23:23:32.657" v="43" actId="2696"/>
        <pc:sldMkLst>
          <pc:docMk/>
          <pc:sldMk cId="0" sldId="259"/>
        </pc:sldMkLst>
      </pc:sldChg>
      <pc:sldChg chg="del">
        <pc:chgData name="Hong, Lingzi" userId="26a9dcdd-295d-431b-83f4-da63bb2a744f" providerId="ADAL" clId="{92B90956-6E09-574D-9AC9-464B0DA9D02F}" dt="2026-10-14T23:19:10.664" v="6" actId="2696"/>
        <pc:sldMkLst>
          <pc:docMk/>
          <pc:sldMk cId="0" sldId="261"/>
        </pc:sldMkLst>
      </pc:sldChg>
      <pc:sldChg chg="del">
        <pc:chgData name="Hong, Lingzi" userId="26a9dcdd-295d-431b-83f4-da63bb2a744f" providerId="ADAL" clId="{92B90956-6E09-574D-9AC9-464B0DA9D02F}" dt="2026-10-14T23:23:33.176" v="44" actId="2696"/>
        <pc:sldMkLst>
          <pc:docMk/>
          <pc:sldMk cId="0" sldId="262"/>
        </pc:sldMkLst>
      </pc:sldChg>
      <pc:sldChg chg="del">
        <pc:chgData name="Hong, Lingzi" userId="26a9dcdd-295d-431b-83f4-da63bb2a744f" providerId="ADAL" clId="{92B90956-6E09-574D-9AC9-464B0DA9D02F}" dt="2026-10-14T23:18:03.933" v="1" actId="2696"/>
        <pc:sldMkLst>
          <pc:docMk/>
          <pc:sldMk cId="1093891770" sldId="278"/>
        </pc:sldMkLst>
      </pc:sldChg>
      <pc:sldChg chg="modSp mod">
        <pc:chgData name="Hong, Lingzi" userId="26a9dcdd-295d-431b-83f4-da63bb2a744f" providerId="ADAL" clId="{92B90956-6E09-574D-9AC9-464B0DA9D02F}" dt="2026-10-14T23:23:36.427" v="46" actId="20577"/>
        <pc:sldMkLst>
          <pc:docMk/>
          <pc:sldMk cId="1156587436" sldId="282"/>
        </pc:sldMkLst>
        <pc:spChg chg="mod">
          <ac:chgData name="Hong, Lingzi" userId="26a9dcdd-295d-431b-83f4-da63bb2a744f" providerId="ADAL" clId="{92B90956-6E09-574D-9AC9-464B0DA9D02F}" dt="2026-10-14T23:23:36.427" v="46" actId="20577"/>
          <ac:spMkLst>
            <pc:docMk/>
            <pc:sldMk cId="1156587436" sldId="282"/>
            <ac:spMk id="265" creationId="{41E23A1F-5140-182F-71E4-5664F7AA9964}"/>
          </ac:spMkLst>
        </pc:spChg>
      </pc:sldChg>
      <pc:sldChg chg="modSp mod">
        <pc:chgData name="Hong, Lingzi" userId="26a9dcdd-295d-431b-83f4-da63bb2a744f" providerId="ADAL" clId="{92B90956-6E09-574D-9AC9-464B0DA9D02F}" dt="2026-10-14T23:24:08.353" v="48" actId="20577"/>
        <pc:sldMkLst>
          <pc:docMk/>
          <pc:sldMk cId="3423890510" sldId="288"/>
        </pc:sldMkLst>
        <pc:spChg chg="mod">
          <ac:chgData name="Hong, Lingzi" userId="26a9dcdd-295d-431b-83f4-da63bb2a744f" providerId="ADAL" clId="{92B90956-6E09-574D-9AC9-464B0DA9D02F}" dt="2026-10-14T23:24:08.353" v="48" actId="20577"/>
          <ac:spMkLst>
            <pc:docMk/>
            <pc:sldMk cId="3423890510" sldId="288"/>
            <ac:spMk id="265" creationId="{A9FB8EAE-69CB-FA33-3E6D-7A2A98119053}"/>
          </ac:spMkLst>
        </pc:spChg>
      </pc:sldChg>
      <pc:sldChg chg="modSp mod">
        <pc:chgData name="Hong, Lingzi" userId="26a9dcdd-295d-431b-83f4-da63bb2a744f" providerId="ADAL" clId="{92B90956-6E09-574D-9AC9-464B0DA9D02F}" dt="2026-10-14T23:24:19.647" v="50" actId="20577"/>
        <pc:sldMkLst>
          <pc:docMk/>
          <pc:sldMk cId="1776933980" sldId="302"/>
        </pc:sldMkLst>
        <pc:spChg chg="mod">
          <ac:chgData name="Hong, Lingzi" userId="26a9dcdd-295d-431b-83f4-da63bb2a744f" providerId="ADAL" clId="{92B90956-6E09-574D-9AC9-464B0DA9D02F}" dt="2026-10-14T23:24:19.647" v="50" actId="20577"/>
          <ac:spMkLst>
            <pc:docMk/>
            <pc:sldMk cId="1776933980" sldId="302"/>
            <ac:spMk id="265" creationId="{3481E72B-F8AD-658A-289C-1C19EFCE0A01}"/>
          </ac:spMkLst>
        </pc:spChg>
      </pc:sldChg>
      <pc:sldChg chg="del">
        <pc:chgData name="Hong, Lingzi" userId="26a9dcdd-295d-431b-83f4-da63bb2a744f" providerId="ADAL" clId="{92B90956-6E09-574D-9AC9-464B0DA9D02F}" dt="2026-10-14T23:19:04.620" v="3" actId="2696"/>
        <pc:sldMkLst>
          <pc:docMk/>
          <pc:sldMk cId="0" sldId="318"/>
        </pc:sldMkLst>
      </pc:sldChg>
      <pc:sldChg chg="del">
        <pc:chgData name="Hong, Lingzi" userId="26a9dcdd-295d-431b-83f4-da63bb2a744f" providerId="ADAL" clId="{92B90956-6E09-574D-9AC9-464B0DA9D02F}" dt="2026-10-14T23:19:05.179" v="4" actId="2696"/>
        <pc:sldMkLst>
          <pc:docMk/>
          <pc:sldMk cId="0" sldId="319"/>
        </pc:sldMkLst>
      </pc:sldChg>
      <pc:sldChg chg="del">
        <pc:chgData name="Hong, Lingzi" userId="26a9dcdd-295d-431b-83f4-da63bb2a744f" providerId="ADAL" clId="{92B90956-6E09-574D-9AC9-464B0DA9D02F}" dt="2026-10-14T23:19:05.862" v="5" actId="2696"/>
        <pc:sldMkLst>
          <pc:docMk/>
          <pc:sldMk cId="0" sldId="320"/>
        </pc:sldMkLst>
      </pc:sldChg>
      <pc:sldChg chg="modNotes">
        <pc:chgData name="Hong, Lingzi" userId="26a9dcdd-295d-431b-83f4-da63bb2a744f" providerId="ADAL" clId="{92B90956-6E09-574D-9AC9-464B0DA9D02F}" dt="2026-10-14T23:18:03.938" v="2"/>
        <pc:sldMkLst>
          <pc:docMk/>
          <pc:sldMk cId="497065293" sldId="325"/>
        </pc:sldMkLst>
      </pc:sldChg>
    </pc:docChg>
  </pc:docChgLst>
</pc:chgInfo>
</file>

<file path=ppt/comments/modernComment_12C_FB7491A3.xml><?xml version="1.0" encoding="utf-8"?>
<p188:cmLst xmlns:a="http://schemas.openxmlformats.org/drawingml/2006/main" xmlns:r="http://schemas.openxmlformats.org/officeDocument/2006/relationships" xmlns:p188="http://schemas.microsoft.com/office/powerpoint/2018/8/main">
  <p188:cm id="{872D3589-FD67-7544-9D8E-B56FCD62F7DC}" authorId="{19BFD036-1366-5F00-8373-8692D9056AD8}" created="2025-08-15T02:56:38.406">
    <ac:deMkLst xmlns:ac="http://schemas.microsoft.com/office/drawing/2013/main/command">
      <pc:docMk xmlns:pc="http://schemas.microsoft.com/office/powerpoint/2013/main/command"/>
      <pc:sldMk xmlns:pc="http://schemas.microsoft.com/office/powerpoint/2013/main/command" cId="4218720675" sldId="300"/>
      <ac:spMk id="274" creationId="{7A115DB4-3F6F-5A83-9682-DD8F620B0E7A}"/>
    </ac:deMkLst>
    <p188:txBody>
      <a:bodyPr/>
      <a:lstStyle/>
      <a:p>
        <a:r>
          <a:rPr lang="en-US"/>
          <a:t>Please also add an example of the chan-of-thoughts prompt in below.</a:t>
        </a:r>
      </a:p>
    </p188:txBody>
  </p188:cm>
</p188:cmLst>
</file>

<file path=ppt/comments/modernComment_122_E492F928.xml><?xml version="1.0" encoding="utf-8"?>
<p188:cmLst xmlns:a="http://schemas.openxmlformats.org/drawingml/2006/main" xmlns:r="http://schemas.openxmlformats.org/officeDocument/2006/relationships" xmlns:p188="http://schemas.microsoft.com/office/powerpoint/2018/8/main">
  <p188:cm id="{0D8E7425-3014-984D-B951-F4FD69FFEE69}" authorId="{19BFD036-1366-5F00-8373-8692D9056AD8}" created="2025-08-15T02:52:23.841">
    <ac:txMkLst xmlns:ac="http://schemas.microsoft.com/office/drawing/2013/main/command">
      <pc:docMk xmlns:pc="http://schemas.microsoft.com/office/powerpoint/2013/main/command"/>
      <pc:sldMk xmlns:pc="http://schemas.microsoft.com/office/powerpoint/2013/main/command" cId="3834837288" sldId="290"/>
      <ac:spMk id="275" creationId="{0EBE684A-9508-92FB-C10A-48A17B2B4E76}"/>
      <ac:txMk cp="0" len="164">
        <ac:context len="165" hash="3229125898"/>
      </ac:txMk>
    </ac:txMkLst>
    <p188:pos x="8478159" y="612245"/>
    <p188:txBody>
      <a:bodyPr/>
      <a:lstStyle/>
      <a:p>
        <a:r>
          <a:rPr lang="en-US"/>
          <a:t>Could you provide an example here, showing how to ask a question can generate different results? </a:t>
        </a:r>
      </a:p>
    </p188:txBody>
  </p188:cm>
</p188:cmLst>
</file>

<file path=ppt/comments/modernComment_127_14B63A9E.xml><?xml version="1.0" encoding="utf-8"?>
<p188:cmLst xmlns:a="http://schemas.openxmlformats.org/drawingml/2006/main" xmlns:r="http://schemas.openxmlformats.org/officeDocument/2006/relationships" xmlns:p188="http://schemas.microsoft.com/office/powerpoint/2018/8/main">
  <p188:cm id="{0BF7D728-793F-8C4F-BD31-AF0748962240}" authorId="{19BFD036-1366-5F00-8373-8692D9056AD8}" created="2025-08-15T02:54:25.432">
    <ac:txMkLst xmlns:ac="http://schemas.microsoft.com/office/drawing/2013/main/command">
      <pc:docMk xmlns:pc="http://schemas.microsoft.com/office/powerpoint/2013/main/command"/>
      <pc:sldMk xmlns:pc="http://schemas.microsoft.com/office/powerpoint/2013/main/command" cId="347486878" sldId="295"/>
      <ac:spMk id="274" creationId="{96D2CEFC-EFE1-F44C-EB95-FE718B3FC399}"/>
      <ac:txMk cp="0" len="16">
        <ac:context len="17" hash="2350447235"/>
      </ac:txMk>
    </ac:txMkLst>
    <p188:txBody>
      <a:bodyPr/>
      <a:lstStyle/>
      <a:p>
        <a:r>
          <a:rPr lang="en-US"/>
          <a:t>Provide a few-shot learning prompt example</a:t>
        </a:r>
      </a:p>
    </p188:txBody>
  </p188:cm>
</p188:cmLst>
</file>

<file path=ppt/comments/modernComment_129_55F339C1.xml><?xml version="1.0" encoding="utf-8"?>
<p188:cmLst xmlns:a="http://schemas.openxmlformats.org/drawingml/2006/main" xmlns:r="http://schemas.openxmlformats.org/officeDocument/2006/relationships" xmlns:p188="http://schemas.microsoft.com/office/powerpoint/2018/8/main">
  <p188:cm id="{4CA35F2C-BCA9-194B-B4D2-99DF823F2471}" authorId="{19BFD036-1366-5F00-8373-8692D9056AD8}" created="2025-08-15T02:57:23.114">
    <ac:txMkLst xmlns:ac="http://schemas.microsoft.com/office/drawing/2013/main/command">
      <pc:docMk xmlns:pc="http://schemas.microsoft.com/office/powerpoint/2013/main/command"/>
      <pc:sldMk xmlns:pc="http://schemas.microsoft.com/office/powerpoint/2013/main/command" cId="1442003393" sldId="297"/>
      <ac:spMk id="274" creationId="{053FFA74-9ED4-FF63-BC16-517D4E3C83F2}"/>
      <ac:txMk cp="0" len="11">
        <ac:context len="12" hash="1226330833"/>
      </ac:txMk>
    </ac:txMkLst>
    <p188:txBody>
      <a:bodyPr/>
      <a:lstStyle/>
      <a:p>
        <a:r>
          <a:rPr lang="en-US"/>
          <a:t>Probably add one more slide to explain how LLM fine-tuning works, for example, difference of full model fine-tuning and LORA fine-tuning</a:t>
        </a:r>
      </a:p>
    </p188:txBody>
  </p188:cm>
</p188:cmLst>
</file>

<file path=ppt/comments/modernComment_142_4D635350.xml><?xml version="1.0" encoding="utf-8"?>
<p188:cmLst xmlns:a="http://schemas.openxmlformats.org/drawingml/2006/main" xmlns:r="http://schemas.openxmlformats.org/officeDocument/2006/relationships" xmlns:p188="http://schemas.microsoft.com/office/powerpoint/2018/8/main">
  <p188:cm id="{B6D747AB-6FE2-2A4D-949F-C2827262D0B2}" authorId="{19BFD036-1366-5F00-8373-8692D9056AD8}" created="2025-08-15T03:09:12.874">
    <ac:txMkLst xmlns:ac="http://schemas.microsoft.com/office/drawing/2013/main/command">
      <pc:docMk xmlns:pc="http://schemas.microsoft.com/office/powerpoint/2013/main/command"/>
      <pc:sldMk xmlns:pc="http://schemas.microsoft.com/office/powerpoint/2013/main/command" cId="1298355024" sldId="322"/>
      <ac:spMk id="152" creationId="{2C8A82D5-FD66-6FF2-20F1-13F073C63A1B}"/>
      <ac:txMk cp="0" len="23">
        <ac:context len="24" hash="303529094"/>
      </ac:txMk>
    </ac:txMkLst>
    <p188:pos x="4807564" y="611978"/>
    <p188:txBody>
      <a:bodyPr/>
      <a:lstStyle/>
      <a:p>
        <a:r>
          <a:rPr lang="en-US"/>
          <a:t>Add one slides to talk about the benefits of challenges of applying LLMs to library information organization</a:t>
        </a:r>
      </a:p>
    </p188:txBody>
  </p188:cm>
</p188:cmLst>
</file>

<file path=ppt/comments/modernComment_145_1DA09D4D.xml><?xml version="1.0" encoding="utf-8"?>
<p188:cmLst xmlns:a="http://schemas.openxmlformats.org/drawingml/2006/main" xmlns:r="http://schemas.openxmlformats.org/officeDocument/2006/relationships" xmlns:p188="http://schemas.microsoft.com/office/powerpoint/2018/8/main">
  <p188:cm id="{1B5FBE1C-B52D-2C4C-B797-D31AAA2E5122}" authorId="{19BFD036-1366-5F00-8373-8692D9056AD8}" created="2026-10-14T23:27:12.184">
    <ac:txMkLst xmlns:ac="http://schemas.microsoft.com/office/drawing/2013/main/command">
      <pc:docMk xmlns:pc="http://schemas.microsoft.com/office/powerpoint/2013/main/command"/>
      <pc:sldMk xmlns:pc="http://schemas.microsoft.com/office/powerpoint/2013/main/command" cId="497065293" sldId="325"/>
      <ac:spMk id="3" creationId="{7BA493E9-9D32-B6D9-9355-D039513C7863}"/>
      <ac:txMk cp="0">
        <ac:context len="1" hash="13"/>
      </ac:txMk>
    </ac:txMkLst>
    <p188:pos x="8394303" y="682247"/>
    <p188:txBody>
      <a:bodyPr/>
      <a:lstStyle/>
      <a:p>
        <a:r>
          <a:rPr lang="en-US"/>
          <a:t>Please create a short url, or create a QR code, so others can access the code easily.
You may also only allow others to copy the code, not make changes to the code.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3F16F6D-5948-B9F3-0BD9-0346169D0E1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a:extLst>
              <a:ext uri="{FF2B5EF4-FFF2-40B4-BE49-F238E27FC236}">
                <a16:creationId xmlns:a16="http://schemas.microsoft.com/office/drawing/2014/main" id="{7E4370E7-67E7-1C08-7394-25B94197CC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A7D9E6-3E92-49FD-8C7F-BF8A1CB8A8FB}" type="datetimeFigureOut">
              <a:rPr lang="en-US" smtClean="0"/>
              <a:t>10/15/2026</a:t>
            </a:fld>
            <a:endParaRPr lang="en-US"/>
          </a:p>
        </p:txBody>
      </p:sp>
      <p:sp>
        <p:nvSpPr>
          <p:cNvPr id="4" name="页脚占位符 3">
            <a:extLst>
              <a:ext uri="{FF2B5EF4-FFF2-40B4-BE49-F238E27FC236}">
                <a16:creationId xmlns:a16="http://schemas.microsoft.com/office/drawing/2014/main" id="{64F4CF56-5B78-3316-E048-18BE1544388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灯片编号占位符 4">
            <a:extLst>
              <a:ext uri="{FF2B5EF4-FFF2-40B4-BE49-F238E27FC236}">
                <a16:creationId xmlns:a16="http://schemas.microsoft.com/office/drawing/2014/main" id="{6E41D77E-40E1-F4C5-CD75-A8AF3ED5C1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9CDE06-74D8-4619-9FC3-D4EE10C16492}" type="slidenum">
              <a:rPr lang="en-US" smtClean="0"/>
              <a:t>‹#›</a:t>
            </a:fld>
            <a:endParaRPr lang="en-US"/>
          </a:p>
        </p:txBody>
      </p:sp>
    </p:spTree>
    <p:extLst>
      <p:ext uri="{BB962C8B-B14F-4D97-AF65-F5344CB8AC3E}">
        <p14:creationId xmlns:p14="http://schemas.microsoft.com/office/powerpoint/2010/main" val="1417738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48423509-8D24-53B2-95BB-A35223E02408}"/>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3950F6A0-5710-F4C4-F21A-AF60DE4907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D746FD0E-E726-60DC-FDD5-F069706D74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b="1" dirty="0"/>
              <a:t>Understand foundational concepts</a:t>
            </a:r>
            <a:endParaRPr lang="en-US" dirty="0"/>
          </a:p>
          <a:p>
            <a:pPr marL="158750" indent="0">
              <a:buNone/>
            </a:pPr>
            <a:r>
              <a:rPr lang="en-US" dirty="0"/>
              <a:t>Tr</a:t>
            </a:r>
            <a:r>
              <a:rPr lang="en-US" altLang="zh-CN" dirty="0"/>
              <a:t>ough </a:t>
            </a:r>
            <a:r>
              <a:rPr lang="en-US" dirty="0"/>
              <a:t>this session, we will have a clear understanding of what large language models are, how they are trained, and why they are transforming the way we work with language and knowledge.</a:t>
            </a:r>
          </a:p>
          <a:p>
            <a:r>
              <a:rPr lang="en-US" b="1" dirty="0"/>
              <a:t>Explore applications in libraries</a:t>
            </a:r>
            <a:endParaRPr lang="en-US" dirty="0"/>
          </a:p>
          <a:p>
            <a:pPr marL="158750" indent="0">
              <a:buNone/>
            </a:pPr>
            <a:r>
              <a:rPr lang="en-US" dirty="0"/>
              <a:t>We will learn how LLMs can be applied to library information tasks, especially in subject analysis, and how they can support librarians in organizing and managing knowledge more effectively.</a:t>
            </a:r>
          </a:p>
          <a:p>
            <a:r>
              <a:rPr lang="en-US" b="1" dirty="0"/>
              <a:t>Learn training strategies</a:t>
            </a:r>
            <a:endParaRPr lang="en-US" dirty="0"/>
          </a:p>
          <a:p>
            <a:pPr marL="158750" indent="0">
              <a:buNone/>
            </a:pPr>
            <a:r>
              <a:rPr lang="en-US" dirty="0"/>
              <a:t>We will look at important strategies for working with LLMs—such as few-shot learning, fine-tuning, and chain-of-thought reasoning—and understand how each of these improves model performance in practical tasks.</a:t>
            </a:r>
          </a:p>
          <a:p>
            <a:r>
              <a:rPr lang="en-US" dirty="0"/>
              <a:t>Apply LLMs to subject analysis</a:t>
            </a:r>
          </a:p>
          <a:p>
            <a:pPr marL="158750" indent="0">
              <a:buNone/>
            </a:pPr>
            <a:r>
              <a:rPr lang="en-US" dirty="0"/>
              <a:t>Last, we will learn how to take the outputs from LLMs and structure them in ways that meet real user needs by a code example.</a:t>
            </a:r>
            <a:endParaRPr dirty="0"/>
          </a:p>
        </p:txBody>
      </p:sp>
    </p:spTree>
    <p:extLst>
      <p:ext uri="{BB962C8B-B14F-4D97-AF65-F5344CB8AC3E}">
        <p14:creationId xmlns:p14="http://schemas.microsoft.com/office/powerpoint/2010/main" val="249739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eb2014fdb4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eb2014fdb4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dirty="0"/>
              <a:t>We will begin with some background on large language models, including their origin, development, and why they matter in today’s information environment.</a:t>
            </a:r>
          </a:p>
          <a:p>
            <a:pPr marL="158750" indent="0">
              <a:buNone/>
            </a:pPr>
            <a:r>
              <a:rPr lang="en-US" dirty="0"/>
              <a:t>Next, we will explore how LLMs are trained, looking at concepts like few-shot learning, fine-tuning, and chain-of-thought reasoning.</a:t>
            </a:r>
          </a:p>
          <a:p>
            <a:pPr marL="158750" indent="0">
              <a:buNone/>
            </a:pPr>
            <a:r>
              <a:rPr lang="en-US" dirty="0"/>
              <a:t>Then we will turn to practical applications, showing how LLMs can support subject analysis, and other library organization tasks.</a:t>
            </a:r>
          </a:p>
          <a:p>
            <a:pPr marL="158750" indent="0">
              <a:buNone/>
            </a:pPr>
            <a:r>
              <a:rPr lang="en-US" dirty="0"/>
              <a:t>After that, we will walk you through a short demo to show how these concepts actually work in practice.</a:t>
            </a:r>
          </a:p>
          <a:p>
            <a:pPr marL="158750" indent="0">
              <a:buNone/>
            </a:pPr>
            <a:r>
              <a:rPr lang="en-US" dirty="0"/>
              <a:t>Finally, here will be a QA part.</a:t>
            </a: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2E1E1DD7-EBFB-74B5-733C-0293EA17FE55}"/>
            </a:ext>
          </a:extLst>
        </p:cNvPr>
        <p:cNvGrpSpPr/>
        <p:nvPr/>
      </p:nvGrpSpPr>
      <p:grpSpPr>
        <a:xfrm>
          <a:off x="0" y="0"/>
          <a:ext cx="0" cy="0"/>
          <a:chOff x="0" y="0"/>
          <a:chExt cx="0" cy="0"/>
        </a:xfrm>
      </p:grpSpPr>
      <p:sp>
        <p:nvSpPr>
          <p:cNvPr id="261" name="Google Shape;261;g1eb2014fdb4_1_44:notes">
            <a:extLst>
              <a:ext uri="{FF2B5EF4-FFF2-40B4-BE49-F238E27FC236}">
                <a16:creationId xmlns:a16="http://schemas.microsoft.com/office/drawing/2014/main" id="{9EC6A31F-0308-54B7-E273-549E8BA6B4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1eb2014fdb4_1_44:notes">
            <a:extLst>
              <a:ext uri="{FF2B5EF4-FFF2-40B4-BE49-F238E27FC236}">
                <a16:creationId xmlns:a16="http://schemas.microsoft.com/office/drawing/2014/main" id="{267AB512-8335-CE27-4979-2B1512444D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3425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1eb205fd2b6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1eb205fd2b6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From 2018 to 2025, LLMs evolved from context-aware understanding to large-scale multilingual and instruction-tuned reasoning </a:t>
            </a:r>
            <a:r>
              <a:rPr lang="en-US" altLang="zh-CN" dirty="0"/>
              <a:t>model. </a:t>
            </a:r>
            <a:r>
              <a:rPr lang="en-US" altLang="zh-CN" dirty="0" err="1"/>
              <a:t>Impov</a:t>
            </a:r>
            <a:r>
              <a:rPr lang="en-US" dirty="0" err="1"/>
              <a:t>ing</a:t>
            </a:r>
            <a:r>
              <a:rPr lang="en-US" dirty="0"/>
              <a:t> in long context dealing, multimodal capabilities, and logical reasoning ability.</a:t>
            </a:r>
          </a:p>
          <a:p>
            <a:r>
              <a:rPr lang="en-US" b="1" dirty="0"/>
              <a:t>2018 BERT</a:t>
            </a:r>
            <a:r>
              <a:rPr lang="en-US" dirty="0"/>
              <a:t> – introduced masked language modeling and became the foundation of modern NLP.</a:t>
            </a:r>
          </a:p>
          <a:p>
            <a:r>
              <a:rPr lang="en-US" b="1" dirty="0"/>
              <a:t>2019 GPT-2</a:t>
            </a:r>
            <a:r>
              <a:rPr lang="en-US" dirty="0"/>
              <a:t> – showed fluent text generation with 1.5B parameters.</a:t>
            </a:r>
          </a:p>
          <a:p>
            <a:r>
              <a:rPr lang="en-US" b="1" dirty="0"/>
              <a:t>2020 GPT-3 / T5</a:t>
            </a:r>
            <a:r>
              <a:rPr lang="en-US" dirty="0"/>
              <a:t> – scaled up to 175B, enabling few-shot and zero-shot learning.</a:t>
            </a:r>
          </a:p>
          <a:p>
            <a:r>
              <a:rPr lang="en-US" b="1" dirty="0"/>
              <a:t>2022 BLOOM</a:t>
            </a:r>
            <a:r>
              <a:rPr lang="en-US" dirty="0"/>
              <a:t> – open-source, multilingual LLM with 176B parameters.</a:t>
            </a:r>
          </a:p>
          <a:p>
            <a:r>
              <a:rPr lang="en-US" b="1" dirty="0"/>
              <a:t>2023 GPT-4 &amp; </a:t>
            </a:r>
            <a:r>
              <a:rPr lang="en-US" b="1" dirty="0" err="1"/>
              <a:t>LLaMA</a:t>
            </a:r>
            <a:r>
              <a:rPr lang="en-US" dirty="0"/>
              <a:t> – GPT-4 improved reasoning; </a:t>
            </a:r>
            <a:r>
              <a:rPr lang="en-US" dirty="0" err="1"/>
              <a:t>LLaMA</a:t>
            </a:r>
            <a:r>
              <a:rPr lang="en-US" dirty="0"/>
              <a:t> made smaller, efficient models widely available.</a:t>
            </a:r>
          </a:p>
          <a:p>
            <a:r>
              <a:rPr lang="en-US" b="1" dirty="0"/>
              <a:t>2024 Gemini 1.5</a:t>
            </a:r>
            <a:r>
              <a:rPr lang="en-US" dirty="0"/>
              <a:t> – focused on long-context and multimodal reasoning.</a:t>
            </a:r>
          </a:p>
          <a:p>
            <a:r>
              <a:rPr lang="en-US" b="1" dirty="0"/>
              <a:t>2025 DeepSeek</a:t>
            </a:r>
            <a:r>
              <a:rPr lang="en-US" dirty="0"/>
              <a:t> – pushing advanced reasoning with 671B parameters.</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EBE10AE6-86C9-AE82-DD17-12C5B09F258F}"/>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B91B71FE-8D4C-F51F-AC3B-571097D7B4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41B0F591-B6E4-256D-AA03-786E11D3D9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a:t>When we work with large language models, there are a few useful tricks to make them more effective.</a:t>
            </a:r>
          </a:p>
          <a:p>
            <a:pPr marL="171450" lvl="0" indent="-171450" algn="l" rtl="0">
              <a:spcBef>
                <a:spcPts val="0"/>
              </a:spcBef>
              <a:spcAft>
                <a:spcPts val="0"/>
              </a:spcAft>
            </a:pPr>
            <a:br>
              <a:rPr lang="en-US" b="0" dirty="0"/>
            </a:br>
            <a:r>
              <a:rPr lang="en-US" b="0" dirty="0"/>
              <a:t>First, prompt engineering helps us frame the question in the right way so the model gives better answers.</a:t>
            </a:r>
          </a:p>
          <a:p>
            <a:pPr marL="171450" lvl="0" indent="-171450" algn="l" rtl="0">
              <a:spcBef>
                <a:spcPts val="0"/>
              </a:spcBef>
              <a:spcAft>
                <a:spcPts val="0"/>
              </a:spcAft>
            </a:pPr>
            <a:br>
              <a:rPr lang="en-US" b="0" dirty="0"/>
            </a:br>
            <a:r>
              <a:rPr lang="en-US" b="0" dirty="0"/>
              <a:t>Second, through few-shot learning, we can show the model just a handful of examples, and it can generalize to similar tasks.</a:t>
            </a:r>
          </a:p>
          <a:p>
            <a:pPr marL="171450" lvl="0" indent="-171450" algn="l" rtl="0">
              <a:spcBef>
                <a:spcPts val="0"/>
              </a:spcBef>
              <a:spcAft>
                <a:spcPts val="0"/>
              </a:spcAft>
            </a:pPr>
            <a:br>
              <a:rPr lang="en-US" b="0" dirty="0"/>
            </a:br>
            <a:r>
              <a:rPr lang="en-US" b="0" dirty="0"/>
              <a:t>Third, we use chain-of-thought reasoning, which means guiding the model to explain its steps and think logically, instead of just giving a final answer.</a:t>
            </a:r>
          </a:p>
          <a:p>
            <a:pPr marL="171450" lvl="0" indent="-171450" algn="l" rtl="0">
              <a:spcBef>
                <a:spcPts val="0"/>
              </a:spcBef>
              <a:spcAft>
                <a:spcPts val="0"/>
              </a:spcAft>
            </a:pPr>
            <a:br>
              <a:rPr lang="en-US" b="0" dirty="0"/>
            </a:br>
            <a:r>
              <a:rPr lang="en-US" b="0" dirty="0"/>
              <a:t>Then, with fine-tuning, we can train the model on domain-specific data, making it much more accurate for our own use cases.</a:t>
            </a:r>
          </a:p>
          <a:p>
            <a:pPr marL="171450" lvl="0" indent="-171450" algn="l" rtl="0">
              <a:spcBef>
                <a:spcPts val="0"/>
              </a:spcBef>
              <a:spcAft>
                <a:spcPts val="0"/>
              </a:spcAft>
            </a:pPr>
            <a:br>
              <a:rPr lang="en-US" b="0" dirty="0"/>
            </a:br>
            <a:r>
              <a:rPr lang="en-US" b="0" dirty="0"/>
              <a:t>And finally, post-editing allows humans to step in, review, and refine the output, ensuring it meets real-world quality standards.</a:t>
            </a:r>
          </a:p>
        </p:txBody>
      </p:sp>
    </p:spTree>
    <p:extLst>
      <p:ext uri="{BB962C8B-B14F-4D97-AF65-F5344CB8AC3E}">
        <p14:creationId xmlns:p14="http://schemas.microsoft.com/office/powerpoint/2010/main" val="217728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D937CE2E-430F-A9A0-C9B8-90326DC5D7FD}"/>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C6D9F187-209B-7C2D-C436-4E177A6E0E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B46FD27C-9E71-FCE5-EB95-47ECDD0C98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t>Prompt engineering is about refining the way we ask questions.</a:t>
            </a:r>
            <a:br>
              <a:rPr lang="en-US" dirty="0"/>
            </a:br>
            <a:r>
              <a:rPr lang="en-US" dirty="0"/>
              <a:t>If we give a very </a:t>
            </a:r>
            <a:r>
              <a:rPr lang="en-US" b="1" dirty="0"/>
              <a:t>basic prompt</a:t>
            </a:r>
            <a:r>
              <a:rPr lang="en-US" dirty="0"/>
              <a:t> like </a:t>
            </a:r>
            <a:r>
              <a:rPr lang="en-US" i="1" dirty="0"/>
              <a:t>“Assign a subject heading to this book”</a:t>
            </a:r>
            <a:r>
              <a:rPr lang="en-US" dirty="0"/>
              <a:t>, the model gives us only a single and general label, for example </a:t>
            </a:r>
            <a:r>
              <a:rPr lang="en-US" i="1" dirty="0"/>
              <a:t>“Climate change.”</a:t>
            </a:r>
            <a:endParaRPr lang="en-US" dirty="0"/>
          </a:p>
          <a:p>
            <a:r>
              <a:rPr lang="en-US" dirty="0"/>
              <a:t>But if we provide a </a:t>
            </a:r>
            <a:r>
              <a:rPr lang="en-US" b="1" dirty="0"/>
              <a:t>refined prompt</a:t>
            </a:r>
            <a:r>
              <a:rPr lang="en-US" dirty="0"/>
              <a:t>, with more context and clear instructions—like asking the model to act as a professional librarian and include broader and narrower terms—it produces a much richer result.</a:t>
            </a:r>
            <a:br>
              <a:rPr lang="en-US" dirty="0"/>
            </a:br>
            <a:r>
              <a:rPr lang="en-US" dirty="0"/>
              <a:t>Here we can see subject headings such as </a:t>
            </a:r>
            <a:r>
              <a:rPr lang="en-US" i="1" dirty="0"/>
              <a:t>Climate change—Agricultural aspects, Agriculture—Environmental aspects, and Sustainable agriculture—Adaptation.</a:t>
            </a:r>
            <a:endParaRPr lang="en-US" dirty="0"/>
          </a:p>
          <a:p>
            <a:r>
              <a:rPr lang="en-US" dirty="0"/>
              <a:t>So the difference is clear: a simple prompt leads to a simple answer, while a carefully designed prompt can unlock far more useful and structured information.</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300860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E469670-3410-739A-7549-0A3C59171544}"/>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15A3B720-5E03-8851-0D4F-B948E8B50B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2B9C75EB-8BD9-8F6C-2E63-41E7FFFE7C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a:t>A prompt </a:t>
            </a:r>
            <a:r>
              <a:rPr lang="en-US" dirty="0"/>
              <a:t>is simply the input we give to a large language model.</a:t>
            </a:r>
            <a:br>
              <a:rPr lang="en-US" dirty="0"/>
            </a:br>
            <a:r>
              <a:rPr lang="en-US" dirty="0"/>
              <a:t>It can be a question, a request, or an instruction—basically, the way we talk to the model.</a:t>
            </a:r>
            <a:br>
              <a:rPr lang="en-US" dirty="0"/>
            </a:br>
            <a:r>
              <a:rPr lang="en-US" dirty="0"/>
              <a:t>The model then takes this prompt as the starting point and generates a response.</a:t>
            </a:r>
            <a:br>
              <a:rPr lang="en-US" dirty="0"/>
            </a:br>
            <a:r>
              <a:rPr lang="en-US" dirty="0"/>
              <a:t>So, the quality of the output always depends on how we phrase the input.</a:t>
            </a:r>
            <a:endParaRPr dirty="0"/>
          </a:p>
        </p:txBody>
      </p:sp>
    </p:spTree>
    <p:extLst>
      <p:ext uri="{BB962C8B-B14F-4D97-AF65-F5344CB8AC3E}">
        <p14:creationId xmlns:p14="http://schemas.microsoft.com/office/powerpoint/2010/main" val="2445401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F9BDCBBF-9D6B-B1C0-C0E1-0C2D08D1AEA9}"/>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050D21EB-0A57-7072-3D68-08FDD1B857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D0A16A21-591E-9021-FC9C-6CC30A2151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a:t>A prompt is essential because it acts as the starting signal for the model.</a:t>
            </a:r>
            <a:br>
              <a:rPr lang="en-US" b="0" dirty="0"/>
            </a:br>
            <a:r>
              <a:rPr lang="en-US" b="0" dirty="0"/>
              <a:t>When we type a prompt, the model first converts our words into numerical representations, called embeddings.</a:t>
            </a:r>
            <a:br>
              <a:rPr lang="en-US" b="0" dirty="0"/>
            </a:br>
            <a:r>
              <a:rPr lang="en-US" b="0" dirty="0"/>
              <a:t>From there, the model predicts the next word step by step, guided by the context we provided, until it forms a complete response.</a:t>
            </a:r>
            <a:br>
              <a:rPr lang="en-US" b="0" dirty="0"/>
            </a:br>
            <a:r>
              <a:rPr lang="en-US" b="0" dirty="0"/>
              <a:t>This means that the clarity, quality, and structure of our prompt will directly </a:t>
            </a:r>
            <a:r>
              <a:rPr lang="en-US" altLang="zh-CN" b="0" dirty="0"/>
              <a:t>influence </a:t>
            </a:r>
            <a:r>
              <a:rPr lang="en-US" b="0" dirty="0"/>
              <a:t>the quality of the model’s output.</a:t>
            </a:r>
            <a:endParaRPr b="0" dirty="0"/>
          </a:p>
        </p:txBody>
      </p:sp>
    </p:spTree>
    <p:extLst>
      <p:ext uri="{BB962C8B-B14F-4D97-AF65-F5344CB8AC3E}">
        <p14:creationId xmlns:p14="http://schemas.microsoft.com/office/powerpoint/2010/main" val="3310873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F3608B0-E58B-FE72-0172-8731470A0C26}"/>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EB3C95E6-4361-CD87-166A-7B87B1201F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A11EC82D-70F6-E60A-76D8-778796B7F6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dirty="0"/>
              <a:t>LLM outputs are highly context-sensitive—so the way we ask is just as important as what we ask.</a:t>
            </a:r>
            <a:br>
              <a:rPr lang="en-US" b="0" dirty="0"/>
            </a:br>
            <a:r>
              <a:rPr lang="en-US" b="0" dirty="0"/>
              <a:t>That’s why prompts matter. We use them to guide the model’s thinking, so it follows the direction we want.</a:t>
            </a:r>
            <a:br>
              <a:rPr lang="en-US" b="0" dirty="0"/>
            </a:br>
            <a:r>
              <a:rPr lang="en-US" b="0" dirty="0"/>
              <a:t>Prompts also help us control the output format, for example, making sure the answer comes as a list, a summary, or a table.</a:t>
            </a:r>
            <a:br>
              <a:rPr lang="en-US" b="0" dirty="0"/>
            </a:br>
            <a:r>
              <a:rPr lang="en-US" b="0" dirty="0"/>
              <a:t>And most importantly, a well-crafted prompt can improve accuracy and relevance, giving us answers that are much closer to what we actually need.</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07143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BAE1CE75-7BC1-58CC-2F1F-066515367278}"/>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D641F811-A9C0-F3E2-D108-151D86C600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FA6B193E-913A-0665-6D4B-192B9977D7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Few-shot learning means teaching a model with just a few examples.</a:t>
            </a:r>
            <a:br>
              <a:rPr lang="en-US" dirty="0"/>
            </a:br>
            <a:r>
              <a:rPr lang="en-US" dirty="0"/>
              <a:t>Instead of retraining the whole model, we simply put 3 to 5 examples directly inside the prompt.</a:t>
            </a:r>
            <a:br>
              <a:rPr lang="en-US" dirty="0"/>
            </a:br>
            <a:r>
              <a:rPr lang="en-US" dirty="0"/>
              <a:t>The model then follows these examples as patterns, and learns how to produce outputs in the same format.</a:t>
            </a:r>
            <a:br>
              <a:rPr lang="en-US" dirty="0"/>
            </a:br>
            <a:r>
              <a:rPr lang="en-US" dirty="0"/>
              <a:t>It’s like showing a student a few solved problems, and then asking them to solve a new one by analogy.</a:t>
            </a:r>
            <a:endParaRPr dirty="0"/>
          </a:p>
        </p:txBody>
      </p:sp>
    </p:spTree>
    <p:extLst>
      <p:ext uri="{BB962C8B-B14F-4D97-AF65-F5344CB8AC3E}">
        <p14:creationId xmlns:p14="http://schemas.microsoft.com/office/powerpoint/2010/main" val="4177162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C7302CC9-19A9-3D86-AA57-4DBD47D8570C}"/>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E0E05A3F-3AAE-7E27-D766-BF72509ABD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F092DC70-ABD0-2AD7-0976-34034C3A37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Here we can see how few-shot learning actually works.</a:t>
            </a:r>
            <a:br>
              <a:rPr lang="en-US" dirty="0"/>
            </a:br>
            <a:r>
              <a:rPr lang="en-US" dirty="0"/>
              <a:t>We start with an instruction: the model is told to act as a librarian and assign accurate Library of Congress Subject Headings.</a:t>
            </a:r>
            <a:br>
              <a:rPr lang="en-US" dirty="0"/>
            </a:br>
            <a:r>
              <a:rPr lang="en-US" dirty="0"/>
              <a:t>Then we give a few examples — for instance, a book about the Silk Road, along with the correct subject headings.</a:t>
            </a:r>
            <a:br>
              <a:rPr lang="en-US" dirty="0"/>
            </a:br>
            <a:r>
              <a:rPr lang="en-US" dirty="0"/>
              <a:t>After seeing two or three such examples, the model learns the pattern.</a:t>
            </a:r>
            <a:br>
              <a:rPr lang="en-US" dirty="0"/>
            </a:br>
            <a:r>
              <a:rPr lang="en-US" dirty="0"/>
              <a:t>Finally, when we give it a new description — in this case, about climate change and rural farming — the model can generate subject headings by following the style of the earlier examples.</a:t>
            </a:r>
            <a:endParaRPr dirty="0"/>
          </a:p>
        </p:txBody>
      </p:sp>
    </p:spTree>
    <p:extLst>
      <p:ext uri="{BB962C8B-B14F-4D97-AF65-F5344CB8AC3E}">
        <p14:creationId xmlns:p14="http://schemas.microsoft.com/office/powerpoint/2010/main" val="2645343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5EEEF572-EC73-292B-87DA-AF372567455C}"/>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6B40813C-BD12-CF32-109B-AA031D3F59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F4971672-D4B6-3EC3-FE26-7571284A0B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a:t>Chain-of-Thought(</a:t>
            </a:r>
            <a:r>
              <a:rPr lang="en-US" b="0" dirty="0" err="1"/>
              <a:t>CoT</a:t>
            </a:r>
            <a:r>
              <a:rPr lang="en-US" b="0" dirty="0"/>
              <a:t>), is a strategy where we encourage the model to think step by step before producing the final answer.</a:t>
            </a:r>
            <a:br>
              <a:rPr lang="en-US" b="0" dirty="0"/>
            </a:br>
            <a:r>
              <a:rPr lang="en-US" b="0" dirty="0"/>
              <a:t>This is especially useful for complex tasks, because it prevents the model from jumping to quick, shallow answers.</a:t>
            </a:r>
            <a:br>
              <a:rPr lang="en-US" b="0" dirty="0"/>
            </a:br>
            <a:r>
              <a:rPr lang="en-US" b="0" dirty="0"/>
              <a:t>In the example here, the model is asked to assign subject headings in five passes: starting with the topic, then scope, then aspects, followed by vocabulary mapping, and finally a quality check.</a:t>
            </a:r>
            <a:br>
              <a:rPr lang="en-US" b="0" dirty="0"/>
            </a:br>
            <a:r>
              <a:rPr lang="en-US" b="0" dirty="0"/>
              <a:t>By breaking the reasoning into steps, we get results that are clearer, more accurate, and more reliable.</a:t>
            </a:r>
            <a:endParaRPr b="0" dirty="0"/>
          </a:p>
        </p:txBody>
      </p:sp>
    </p:spTree>
    <p:extLst>
      <p:ext uri="{BB962C8B-B14F-4D97-AF65-F5344CB8AC3E}">
        <p14:creationId xmlns:p14="http://schemas.microsoft.com/office/powerpoint/2010/main" val="3187873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BDAEA660-1964-464C-C73C-071C53688F0C}"/>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2E57A381-FD00-3402-2956-1C8CF5AA51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3A1CA524-9C9A-6374-3E8F-D3D711E2D5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a:t>Fine-tuning means continuing the training of a large language model on a smaller, task-specific dataset.</a:t>
            </a:r>
            <a:br>
              <a:rPr lang="en-US" b="0" dirty="0"/>
            </a:br>
            <a:r>
              <a:rPr lang="en-US" b="0" dirty="0"/>
              <a:t>The purpose is to adapt the model so it performs much better on a particular task.</a:t>
            </a:r>
            <a:br>
              <a:rPr lang="en-US" b="0" dirty="0"/>
            </a:br>
            <a:r>
              <a:rPr lang="en-US" b="0" dirty="0"/>
              <a:t>Unlike prompt engineering, fine-tuning actually updates the model’s internal weights, changing the model itself.</a:t>
            </a:r>
            <a:br>
              <a:rPr lang="en-US" b="0" dirty="0"/>
            </a:br>
            <a:r>
              <a:rPr lang="en-US" b="0" dirty="0"/>
              <a:t>By feeding it domain-specific data, we make the model more accurate, more consistent, and better aligned with our needs.</a:t>
            </a:r>
            <a:br>
              <a:rPr lang="en-US" b="0" dirty="0"/>
            </a:br>
            <a:r>
              <a:rPr lang="en-US" b="0" dirty="0"/>
              <a:t>In other words, if you want to create a model specialized for your field, fine-tuning is the way to do it.</a:t>
            </a:r>
            <a:endParaRPr b="0" dirty="0"/>
          </a:p>
        </p:txBody>
      </p:sp>
    </p:spTree>
    <p:extLst>
      <p:ext uri="{BB962C8B-B14F-4D97-AF65-F5344CB8AC3E}">
        <p14:creationId xmlns:p14="http://schemas.microsoft.com/office/powerpoint/2010/main" val="3187820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3CE89A3-2A6A-8A8F-3C04-9BFBE380BAA0}"/>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8A038C07-FB14-5EA4-F42B-5EF6849C32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8BECD507-29C7-A41C-96ED-3412B6F24E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b="0" dirty="0"/>
              <a:t>There are two main ways to fine-tune a model.</a:t>
            </a:r>
          </a:p>
          <a:p>
            <a:r>
              <a:rPr lang="en-US" b="0" dirty="0"/>
              <a:t>Full Model Fine-tuning updates all model parameters with </a:t>
            </a:r>
            <a:r>
              <a:rPr lang="en-US" altLang="zh-CN" b="0" dirty="0"/>
              <a:t>our</a:t>
            </a:r>
            <a:r>
              <a:rPr lang="en-US" b="0" dirty="0"/>
              <a:t> dataset.</a:t>
            </a:r>
            <a:br>
              <a:rPr lang="en-US" b="0" dirty="0"/>
            </a:br>
            <a:r>
              <a:rPr lang="en-US" b="0" dirty="0"/>
              <a:t>This gives maximum adaptation and works well for big domain shifts, but it requires huge resources—GPU, memory, and time.</a:t>
            </a:r>
          </a:p>
          <a:p>
            <a:r>
              <a:rPr lang="en-US" b="0" dirty="0" err="1"/>
              <a:t>LoRA</a:t>
            </a:r>
            <a:r>
              <a:rPr lang="en-US" b="0" dirty="0"/>
              <a:t> Fine-tuning, on the other hand, freezes most weights and only adds small trainable adapter layers.</a:t>
            </a:r>
            <a:br>
              <a:rPr lang="en-US" b="0" dirty="0"/>
            </a:br>
            <a:r>
              <a:rPr lang="en-US" b="0" dirty="0"/>
              <a:t>It is much faster and cheaper, requires less storage, and allows us to plug in different </a:t>
            </a:r>
            <a:r>
              <a:rPr lang="en-US" b="0" dirty="0" err="1"/>
              <a:t>LoRA</a:t>
            </a:r>
            <a:r>
              <a:rPr lang="en-US" b="0" dirty="0"/>
              <a:t> modules for different tasks.</a:t>
            </a:r>
            <a:br>
              <a:rPr lang="en-US" b="0" dirty="0"/>
            </a:br>
            <a:r>
              <a:rPr lang="en-US" b="0" dirty="0"/>
              <a:t>The trade-off is that </a:t>
            </a:r>
            <a:r>
              <a:rPr lang="en-US" b="0" dirty="0" err="1"/>
              <a:t>LoRA</a:t>
            </a:r>
            <a:r>
              <a:rPr lang="en-US" b="0" dirty="0"/>
              <a:t> is less flexible if the domain changes significantly.</a:t>
            </a:r>
          </a:p>
          <a:p>
            <a:r>
              <a:rPr lang="en-US" b="0" dirty="0"/>
              <a:t>In short: full fine-tuning is powerful but heavy, while </a:t>
            </a:r>
            <a:r>
              <a:rPr lang="en-US" b="0" dirty="0" err="1"/>
              <a:t>LoRA</a:t>
            </a:r>
            <a:r>
              <a:rPr lang="en-US" b="0" dirty="0"/>
              <a:t> is lightweight and practical.</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061061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DDC5D3A-7F8A-9EF4-47A6-DA9688B97214}"/>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C7172881-3D53-0ED2-D53E-EA64C6E0C8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F16EEBAE-C084-822A-D10E-6FB526B438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b="0" dirty="0"/>
              <a:t>Zero-shot means the model tries to handle a task without any training examples—just relying on its general knowledge.</a:t>
            </a:r>
            <a:br>
              <a:rPr lang="en-US" b="0" dirty="0"/>
            </a:br>
            <a:r>
              <a:rPr lang="en-US" b="0" dirty="0"/>
              <a:t>This works in many cases, but it can give vague or irrelevant answers.</a:t>
            </a:r>
          </a:p>
          <a:p>
            <a:r>
              <a:rPr lang="en-US" b="0" dirty="0"/>
              <a:t>Fine-tuning, on the other hand, allows us to specialize the model for a domain.</a:t>
            </a:r>
            <a:br>
              <a:rPr lang="en-US" b="0" dirty="0"/>
            </a:br>
            <a:r>
              <a:rPr lang="en-US" b="0" dirty="0"/>
              <a:t>It improves performance on specific tasks, helps adapt the model’s tone and style, and greatly reduces irrelevant or off-target answers.</a:t>
            </a:r>
          </a:p>
          <a:p>
            <a:r>
              <a:rPr lang="en-US" b="0" dirty="0"/>
              <a:t>In short: Zero-shot is flexible but general, while fine-tuning is targeted and reliable.</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837055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62C84E0A-D0B3-72EA-A951-CDD478B3B634}"/>
            </a:ext>
          </a:extLst>
        </p:cNvPr>
        <p:cNvGrpSpPr/>
        <p:nvPr/>
      </p:nvGrpSpPr>
      <p:grpSpPr>
        <a:xfrm>
          <a:off x="0" y="0"/>
          <a:ext cx="0" cy="0"/>
          <a:chOff x="0" y="0"/>
          <a:chExt cx="0" cy="0"/>
        </a:xfrm>
      </p:grpSpPr>
      <p:sp>
        <p:nvSpPr>
          <p:cNvPr id="261" name="Google Shape;261;g1eb2014fdb4_1_44:notes">
            <a:extLst>
              <a:ext uri="{FF2B5EF4-FFF2-40B4-BE49-F238E27FC236}">
                <a16:creationId xmlns:a16="http://schemas.microsoft.com/office/drawing/2014/main" id="{06198B09-828D-9129-CF85-E666A25912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1eb2014fdb4_1_44:notes">
            <a:extLst>
              <a:ext uri="{FF2B5EF4-FFF2-40B4-BE49-F238E27FC236}">
                <a16:creationId xmlns:a16="http://schemas.microsoft.com/office/drawing/2014/main" id="{3C03F5E6-8B92-8EA6-EF40-B134753D9C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934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415392a0ed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415392a0ed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spcBef>
                <a:spcPts val="1600"/>
              </a:spcBef>
              <a:buNone/>
            </a:pPr>
            <a:r>
              <a:rPr lang="en-US" sz="1100" b="1" dirty="0">
                <a:solidFill>
                  <a:schemeClr val="dk1"/>
                </a:solidFill>
              </a:rPr>
              <a:t>Research Questions:</a:t>
            </a:r>
          </a:p>
          <a:p>
            <a:pPr marL="609585" indent="-440256">
              <a:spcBef>
                <a:spcPts val="1600"/>
              </a:spcBef>
              <a:buClr>
                <a:schemeClr val="dk1"/>
              </a:buClr>
              <a:buSzPts val="1600"/>
              <a:buChar char="-"/>
            </a:pPr>
            <a:r>
              <a:rPr lang="en-US" sz="1100" dirty="0">
                <a:solidFill>
                  <a:schemeClr val="dk1"/>
                </a:solidFill>
              </a:rPr>
              <a:t>How can LLM-based models be developed to categorize books at different granularity levels?</a:t>
            </a:r>
          </a:p>
          <a:p>
            <a:pPr marL="609585" indent="-440256">
              <a:buClr>
                <a:schemeClr val="dk1"/>
              </a:buClr>
              <a:buSzPts val="1600"/>
              <a:buChar char="-"/>
            </a:pPr>
            <a:r>
              <a:rPr lang="en-US" sz="1100" dirty="0">
                <a:solidFill>
                  <a:schemeClr val="dk1"/>
                </a:solidFill>
              </a:rPr>
              <a:t>What is the performance of LLM-based models in assigning LCC classification codes across different domains/disciplines?</a:t>
            </a: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415392a0ed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415392a0e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1482FC76-91C0-4F2C-3348-2398205CBB33}"/>
            </a:ext>
          </a:extLst>
        </p:cNvPr>
        <p:cNvGrpSpPr/>
        <p:nvPr/>
      </p:nvGrpSpPr>
      <p:grpSpPr>
        <a:xfrm>
          <a:off x="0" y="0"/>
          <a:ext cx="0" cy="0"/>
          <a:chOff x="0" y="0"/>
          <a:chExt cx="0" cy="0"/>
        </a:xfrm>
      </p:grpSpPr>
      <p:sp>
        <p:nvSpPr>
          <p:cNvPr id="149" name="Google Shape;149;g3415392a0ed_0_77:notes">
            <a:extLst>
              <a:ext uri="{FF2B5EF4-FFF2-40B4-BE49-F238E27FC236}">
                <a16:creationId xmlns:a16="http://schemas.microsoft.com/office/drawing/2014/main" id="{40CD8450-CFD3-DEEC-0924-B486988B45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415392a0ed_0_77:notes">
            <a:extLst>
              <a:ext uri="{FF2B5EF4-FFF2-40B4-BE49-F238E27FC236}">
                <a16:creationId xmlns:a16="http://schemas.microsoft.com/office/drawing/2014/main" id="{FD61A482-0C42-54E6-B632-6BAA9B7C23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b="0" dirty="0"/>
              <a:t>Using LLMs in library settings brings several clear benefits.</a:t>
            </a:r>
            <a:br>
              <a:rPr lang="en-US" b="0" dirty="0"/>
            </a:br>
            <a:r>
              <a:rPr lang="en-US" b="0" dirty="0"/>
              <a:t>They can improve automation efficiency, helping us save time on repetitive cataloging tasks.</a:t>
            </a:r>
            <a:br>
              <a:rPr lang="en-US" b="0" dirty="0"/>
            </a:br>
            <a:r>
              <a:rPr lang="en-US" b="0" dirty="0"/>
              <a:t>They also support better discovery, making it easier for users to find relevant information.</a:t>
            </a:r>
            <a:br>
              <a:rPr lang="en-US" b="0" dirty="0"/>
            </a:br>
            <a:r>
              <a:rPr lang="en-US" b="0" dirty="0"/>
              <a:t>With multilingual support, LLMs can break language barriers.</a:t>
            </a:r>
            <a:br>
              <a:rPr lang="en-US" b="0" dirty="0"/>
            </a:br>
            <a:r>
              <a:rPr lang="en-US" b="0" dirty="0"/>
              <a:t>And through user interaction, they can provide a more engaging and personalized experience.</a:t>
            </a:r>
          </a:p>
          <a:p>
            <a:r>
              <a:rPr lang="en-US" b="0" dirty="0"/>
              <a:t>But at the same time, there are real challenges.</a:t>
            </a:r>
            <a:br>
              <a:rPr lang="en-US" b="0" dirty="0"/>
            </a:br>
            <a:r>
              <a:rPr lang="en-US" b="0" dirty="0"/>
              <a:t>We need to ensure accuracy and consistency, since LLMs can sometimes produce errors.</a:t>
            </a:r>
            <a:br>
              <a:rPr lang="en-US" b="0" dirty="0"/>
            </a:br>
            <a:r>
              <a:rPr lang="en-US" b="0" dirty="0"/>
              <a:t>They are also prone to bias and hallucination, which means they may generate misleading or invented content.</a:t>
            </a:r>
            <a:br>
              <a:rPr lang="en-US" b="0" dirty="0"/>
            </a:br>
            <a:r>
              <a:rPr lang="en-US" b="0" dirty="0"/>
              <a:t>Data privacy is another key concern, especially when handling sensitive information.</a:t>
            </a:r>
            <a:br>
              <a:rPr lang="en-US" b="0" dirty="0"/>
            </a:br>
            <a:r>
              <a:rPr lang="en-US" b="0" dirty="0"/>
              <a:t>Finally, there is the maintenance cost, since models require resources and constant updates.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67961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67AFF835-04C4-CD8E-2E58-DCED813024F2}"/>
            </a:ext>
          </a:extLst>
        </p:cNvPr>
        <p:cNvGrpSpPr/>
        <p:nvPr/>
      </p:nvGrpSpPr>
      <p:grpSpPr>
        <a:xfrm>
          <a:off x="0" y="0"/>
          <a:ext cx="0" cy="0"/>
          <a:chOff x="0" y="0"/>
          <a:chExt cx="0" cy="0"/>
        </a:xfrm>
      </p:grpSpPr>
      <p:sp>
        <p:nvSpPr>
          <p:cNvPr id="261" name="Google Shape;261;g1eb2014fdb4_1_44:notes">
            <a:extLst>
              <a:ext uri="{FF2B5EF4-FFF2-40B4-BE49-F238E27FC236}">
                <a16:creationId xmlns:a16="http://schemas.microsoft.com/office/drawing/2014/main" id="{15F9A64D-C286-AEC5-0D07-CEB82BEA5B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1eb2014fdb4_1_44:notes">
            <a:extLst>
              <a:ext uri="{FF2B5EF4-FFF2-40B4-BE49-F238E27FC236}">
                <a16:creationId xmlns:a16="http://schemas.microsoft.com/office/drawing/2014/main" id="{530AD944-3097-1B5B-5BBF-D80848DEA0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79740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61102810-5D2F-1388-6B73-E43DB76D87BC}"/>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4CEF27A1-4095-56F4-467C-FFC536C476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70B49FF1-E2A4-47AE-7560-D519D84224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a:t>
            </a:r>
            <a:r>
              <a:rPr lang="en-US" altLang="zh-CN" dirty="0"/>
              <a:t>ere is an example of workflow in applying LLM in subject analysis. It’s just an example. You can modify what ever you want and design your own </a:t>
            </a:r>
            <a:r>
              <a:rPr lang="en-US" altLang="zh-CN" dirty="0" err="1"/>
              <a:t>paplepine</a:t>
            </a:r>
            <a:r>
              <a:rPr lang="en-US" altLang="zh-CN" dirty="0"/>
              <a:t>. In this workflow, first, we need </a:t>
            </a:r>
            <a:r>
              <a:rPr lang="en-US" altLang="zh-CN" dirty="0" err="1"/>
              <a:t>paprare</a:t>
            </a:r>
            <a:r>
              <a:rPr lang="en-US" altLang="zh-CN" dirty="0"/>
              <a:t> the input data. We select title and abstract as the input information. In the first stage-embedding, we will convert the text </a:t>
            </a:r>
            <a:r>
              <a:rPr lang="en-US" altLang="zh-CN" dirty="0" err="1"/>
              <a:t>intoi</a:t>
            </a:r>
            <a:r>
              <a:rPr lang="en-US" altLang="zh-CN" dirty="0"/>
              <a:t> </a:t>
            </a:r>
            <a:r>
              <a:rPr lang="en-US" altLang="zh-CN" dirty="0" err="1"/>
              <a:t>nermeical</a:t>
            </a:r>
            <a:r>
              <a:rPr lang="en-US" altLang="zh-CN" dirty="0"/>
              <a:t> information that can be understand by </a:t>
            </a:r>
            <a:r>
              <a:rPr lang="en-US" altLang="zh-CN" dirty="0" err="1"/>
              <a:t>mechine</a:t>
            </a:r>
            <a:r>
              <a:rPr lang="en-US" altLang="zh-CN" dirty="0"/>
              <a:t>. Then in the second stage, we use generative AI and apply some </a:t>
            </a:r>
            <a:r>
              <a:rPr lang="en-US" altLang="zh-CN" dirty="0" err="1"/>
              <a:t>stargies</a:t>
            </a:r>
            <a:r>
              <a:rPr lang="en-US" altLang="zh-CN" dirty="0"/>
              <a:t> like cot, few-shot learning and fine-tuning to improve the models’ performance. At last stage, we can also do some post-processing work to help us further enhance the performance.  </a:t>
            </a:r>
            <a:endParaRPr dirty="0"/>
          </a:p>
        </p:txBody>
      </p:sp>
    </p:spTree>
    <p:extLst>
      <p:ext uri="{BB962C8B-B14F-4D97-AF65-F5344CB8AC3E}">
        <p14:creationId xmlns:p14="http://schemas.microsoft.com/office/powerpoint/2010/main" val="19525285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eb205fd2b6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eb205fd2b6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I </a:t>
            </a:r>
            <a:r>
              <a:rPr lang="en-US" dirty="0" err="1"/>
              <a:t>devide</a:t>
            </a:r>
            <a:r>
              <a:rPr lang="en-US" dirty="0"/>
              <a:t> the application of LLM in subject analysis into 4 steps, first prepare the input meta data and the target output. Then design the prompt based on our task and </a:t>
            </a:r>
            <a:r>
              <a:rPr lang="en-US" dirty="0" err="1"/>
              <a:t>sepctific</a:t>
            </a:r>
            <a:r>
              <a:rPr lang="en-US" dirty="0"/>
              <a:t> requirement, Third, use some strategies like we mentioned before to </a:t>
            </a:r>
            <a:r>
              <a:rPr lang="en-US" dirty="0" err="1"/>
              <a:t>incress</a:t>
            </a:r>
            <a:r>
              <a:rPr lang="en-US" dirty="0"/>
              <a:t> the performance. And last, we need evaluate the performance of LLM. </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50C840FF-494D-8280-6AD0-86CC76621865}"/>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917EBFB5-BC09-5DB2-F90A-C52A4C93EC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30C82E43-5F25-7E7F-021F-481C795AEC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i="0" dirty="0"/>
              <a:t>Before using LLMs, we first </a:t>
            </a:r>
            <a:r>
              <a:rPr lang="en-US" altLang="zh-CN" i="0" dirty="0"/>
              <a:t>need</a:t>
            </a:r>
            <a:r>
              <a:rPr lang="en-US" i="0" dirty="0"/>
              <a:t> prepare the input metadata.” “ And</a:t>
            </a:r>
            <a:r>
              <a:rPr lang="zh-CN" altLang="en-US" i="0" dirty="0"/>
              <a:t> </a:t>
            </a:r>
            <a:r>
              <a:rPr lang="en-US" altLang="zh-CN" i="0" dirty="0"/>
              <a:t>in</a:t>
            </a:r>
            <a:r>
              <a:rPr lang="zh-CN" altLang="en-US" i="0" dirty="0"/>
              <a:t> </a:t>
            </a:r>
            <a:r>
              <a:rPr lang="en-US" altLang="zh-CN" i="0" dirty="0"/>
              <a:t>subject analysis, t</a:t>
            </a:r>
            <a:r>
              <a:rPr lang="en-US" i="0" dirty="0"/>
              <a:t>he raw data usually comes from MARC records.” MARC means Machine-Readable Cataloging. It is a standard format used by libraries to store and exchange bibliographic data.</a:t>
            </a:r>
            <a:r>
              <a:rPr lang="en-US" dirty="0"/>
              <a:t> MARC records provide structured fields such as title, author, publication info, and subjects. You can select any of them as input filed if you think there are some kinds of relationship between them.</a:t>
            </a:r>
            <a:endParaRPr lang="en-US" i="0" dirty="0"/>
          </a:p>
          <a:p>
            <a:pPr marL="158750" indent="0">
              <a:buNone/>
            </a:pPr>
            <a:endParaRPr lang="en-US" i="0"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030669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34CCCF11-531A-9B05-C919-CFE342B09925}"/>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29FC13BF-ADF8-8D18-5619-1AA96DA10D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070F06FC-6756-8992-E851-BC6614D7C8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i="1" dirty="0"/>
              <a:t>Good prompts start with a clear goal, such as predicting a few subject headings.”</a:t>
            </a:r>
            <a:endParaRPr lang="en-US" dirty="0"/>
          </a:p>
          <a:p>
            <a:pPr marL="158750" indent="0">
              <a:buNone/>
            </a:pPr>
            <a:r>
              <a:rPr lang="en-US" i="1" dirty="0"/>
              <a:t>“We then provide the model with context, like telling it that it’s a helpful assistant for LCSH.”</a:t>
            </a:r>
            <a:endParaRPr lang="en-US" dirty="0"/>
          </a:p>
          <a:p>
            <a:pPr marL="158750" indent="0">
              <a:buNone/>
            </a:pPr>
            <a:r>
              <a:rPr lang="en-US" i="1" dirty="0"/>
              <a:t>“Finally, we define the output format so the results are consistent and easy to process.”</a:t>
            </a: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3154989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80BB0909-C33C-B292-C51B-A3DA2CD28360}"/>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CFDB4A7F-8ADE-C8E0-206E-C26B2B09E4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D50B6110-EB70-C62C-842D-BD8586D48E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5575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8381DFBB-E829-630C-22AA-4397332C0EF2}"/>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0E8882C0-1C4A-C92D-0BFD-0DB9A654F3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BBC3BC41-8608-09FB-C2CE-6486A065DB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10461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68349107-68D5-417C-3791-4ACB427E0530}"/>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E9E613C4-5F96-55DB-C607-48D190FB3D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115BAEE6-A578-44A0-30CA-2CE37929E3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i="0" dirty="0"/>
              <a:t>“Fine-tuning means adapting a pre-trained model to a specific domain or task.” “We start with a model </a:t>
            </a:r>
            <a:r>
              <a:rPr lang="en-US" altLang="zh-CN" i="0" dirty="0"/>
              <a:t>already </a:t>
            </a:r>
            <a:r>
              <a:rPr lang="en-US" i="0" dirty="0"/>
              <a:t>trained on large, gener</a:t>
            </a:r>
            <a:r>
              <a:rPr lang="en-US" altLang="zh-CN" i="0" dirty="0"/>
              <a:t>al</a:t>
            </a:r>
            <a:r>
              <a:rPr lang="en-US" i="0" dirty="0"/>
              <a:t> data, and then refine it using </a:t>
            </a:r>
            <a:r>
              <a:rPr lang="en-US" altLang="zh-CN" i="0" dirty="0"/>
              <a:t>our </a:t>
            </a:r>
            <a:r>
              <a:rPr lang="en-US" i="0" dirty="0"/>
              <a:t>task-specific dataset.”</a:t>
            </a:r>
          </a:p>
          <a:p>
            <a:r>
              <a:rPr lang="en-US" i="0" dirty="0"/>
              <a:t>“This can improve performance and makes the model more relevant to our needs.”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3605096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553C09F9-49CA-3987-0538-B5E1C6BDDC09}"/>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75D06E8C-5E27-5AB1-9B09-F751A13444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AB8E44DD-C4A7-0E6B-3807-B361C2DD35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 our later demo, I will show you how to fine-tune an open sourced model- llama 3.1 8bs. Fine-tuning will update the </a:t>
            </a:r>
            <a:r>
              <a:rPr lang="en-US" dirty="0" err="1"/>
              <a:t>paramapers</a:t>
            </a:r>
            <a:r>
              <a:rPr lang="en-US" dirty="0"/>
              <a:t> in the </a:t>
            </a:r>
            <a:r>
              <a:rPr lang="en-US" dirty="0" err="1"/>
              <a:t>modles</a:t>
            </a:r>
            <a:r>
              <a:rPr lang="en-US" dirty="0"/>
              <a:t>, make it more adapter for our subject analysis task.</a:t>
            </a:r>
            <a:endParaRPr dirty="0"/>
          </a:p>
        </p:txBody>
      </p:sp>
    </p:spTree>
    <p:extLst>
      <p:ext uri="{BB962C8B-B14F-4D97-AF65-F5344CB8AC3E}">
        <p14:creationId xmlns:p14="http://schemas.microsoft.com/office/powerpoint/2010/main" val="41670127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4F543A9F-C5DB-D3F0-6D6E-869C11FBB6E7}"/>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BD1CB442-AF7E-1D0F-3349-A9F3EB16A4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5B3D03DD-1FB2-234E-993D-731BDD1B33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i="0" dirty="0"/>
              <a:t>“Chain-of-Thought reasoning means asking the model to think step by step, instead of jumping directly to the final answer.” “By breaking the task into smaller reasoning steps, the model can improve accuracy and handle more complex problems </a:t>
            </a:r>
            <a:r>
              <a:rPr lang="en-US" altLang="zh-CN" i="0" dirty="0"/>
              <a:t>in subject analysis.</a:t>
            </a:r>
            <a:endParaRPr lang="en-US" i="0"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3945056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9A5D1008-3CEA-145E-A268-7F400E75093E}"/>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9FE4D972-05EE-8B71-B3DF-DF33133DB6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BBFD171D-2F72-06E5-5C29-96235DE4A5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Here is our cot example </a:t>
            </a:r>
            <a:r>
              <a:rPr lang="en-US" dirty="0" err="1"/>
              <a:t>promots</a:t>
            </a:r>
            <a:r>
              <a:rPr lang="en-US" dirty="0"/>
              <a:t>. We divide the whole task into three rounds reasoning steps. In the first round,  we ask models generate exactly n </a:t>
            </a:r>
            <a:r>
              <a:rPr lang="en-US" dirty="0" err="1"/>
              <a:t>lcsh</a:t>
            </a:r>
            <a:r>
              <a:rPr lang="en-US" dirty="0"/>
              <a:t> labels. And in the second round, based on the first round result’s and input fields, we ask the model to </a:t>
            </a:r>
            <a:r>
              <a:rPr lang="en-US" dirty="0" err="1"/>
              <a:t>gengeate</a:t>
            </a:r>
            <a:r>
              <a:rPr lang="en-US" dirty="0"/>
              <a:t> 2N additional </a:t>
            </a:r>
            <a:r>
              <a:rPr lang="en-US" dirty="0" err="1"/>
              <a:t>lcsh</a:t>
            </a:r>
            <a:r>
              <a:rPr lang="en-US" dirty="0"/>
              <a:t> labels. At last, we ask model to predict as many as possible to enhance the </a:t>
            </a:r>
            <a:r>
              <a:rPr lang="en-US" dirty="0" err="1"/>
              <a:t>coverge</a:t>
            </a:r>
            <a:r>
              <a:rPr lang="en-US" dirty="0"/>
              <a:t> of our results. </a:t>
            </a:r>
            <a:endParaRPr dirty="0"/>
          </a:p>
        </p:txBody>
      </p:sp>
    </p:spTree>
    <p:extLst>
      <p:ext uri="{BB962C8B-B14F-4D97-AF65-F5344CB8AC3E}">
        <p14:creationId xmlns:p14="http://schemas.microsoft.com/office/powerpoint/2010/main" val="1394584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C03A4F62-9DFC-3693-B1F5-177879F8468D}"/>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5082879E-85CF-E73D-0ACD-6E2674D2D9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543B582A-1489-DBAA-37FC-A73BF58BD0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in this situation? What kinds of evaluation metrics are helpful?</a:t>
            </a:r>
            <a:endParaRPr dirty="0"/>
          </a:p>
        </p:txBody>
      </p:sp>
    </p:spTree>
    <p:extLst>
      <p:ext uri="{BB962C8B-B14F-4D97-AF65-F5344CB8AC3E}">
        <p14:creationId xmlns:p14="http://schemas.microsoft.com/office/powerpoint/2010/main" val="14921646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714B0506-2586-0B29-A65F-1239F0ACB1D9}"/>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50078523-A64F-7AEF-DF12-9A7B446945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8B3C46C1-41DC-719F-2022-8924BFE8ED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a:t>
            </a:r>
            <a:r>
              <a:rPr lang="en-US" dirty="0" err="1"/>
              <a:t>maily</a:t>
            </a:r>
            <a:r>
              <a:rPr lang="en-US" dirty="0"/>
              <a:t> use </a:t>
            </a:r>
            <a:r>
              <a:rPr lang="en-US" dirty="0" err="1"/>
              <a:t>precison</a:t>
            </a:r>
            <a:r>
              <a:rPr lang="en-US" dirty="0"/>
              <a:t>, recall and F1 score to </a:t>
            </a:r>
            <a:r>
              <a:rPr lang="en-US" dirty="0" err="1"/>
              <a:t>eva</a:t>
            </a:r>
            <a:r>
              <a:rPr lang="en-US" dirty="0"/>
              <a:t> </a:t>
            </a:r>
            <a:r>
              <a:rPr lang="en-US" dirty="0" err="1"/>
              <a:t>llm</a:t>
            </a:r>
            <a:r>
              <a:rPr lang="en-US" dirty="0"/>
              <a:t> performance in subject analysis.</a:t>
            </a:r>
            <a:endParaRPr dirty="0"/>
          </a:p>
        </p:txBody>
      </p:sp>
    </p:spTree>
    <p:extLst>
      <p:ext uri="{BB962C8B-B14F-4D97-AF65-F5344CB8AC3E}">
        <p14:creationId xmlns:p14="http://schemas.microsoft.com/office/powerpoint/2010/main" val="13375704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0EB26F22-5392-298A-08FD-727690319984}"/>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5D42A399-4E21-779E-D9BC-03F1FF6019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D9A24EF4-0D95-A2B6-F30C-9E4DB60054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63898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5D0932C2-004E-F4AF-BD5C-B3542841EDD0}"/>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0BE1AE82-163F-97B7-4380-F3D4FDF1BB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49B6EB6B-58F6-F9B9-34D9-32277EF2E49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ltLang="zh-CN" dirty="0"/>
              <a:t>Here is an example extract form our </a:t>
            </a:r>
            <a:r>
              <a:rPr lang="en-US" altLang="zh-CN" dirty="0" err="1"/>
              <a:t>exppirment</a:t>
            </a:r>
            <a:r>
              <a:rPr lang="en-US" altLang="zh-CN" dirty="0"/>
              <a:t>. This is title of a book and here it’s abstract. And the last line are it’s original </a:t>
            </a:r>
            <a:r>
              <a:rPr lang="en-US" altLang="zh-CN" dirty="0" err="1"/>
              <a:t>lcsh</a:t>
            </a:r>
            <a:r>
              <a:rPr lang="en-US" altLang="zh-CN" dirty="0"/>
              <a:t> </a:t>
            </a:r>
            <a:r>
              <a:rPr lang="en-US" altLang="zh-CN" dirty="0" err="1"/>
              <a:t>lables</a:t>
            </a:r>
            <a:r>
              <a:rPr lang="en-US" altLang="zh-CN" dirty="0"/>
              <a:t> provided by library. And this are LCSH terms predicted by LLM. We can see, there are 5 labels in original record and LLM give us 14 terms. And in the 14 terms, 4 </a:t>
            </a:r>
            <a:r>
              <a:rPr lang="en-US" altLang="zh-CN" dirty="0" err="1"/>
              <a:t>lcsh</a:t>
            </a:r>
            <a:r>
              <a:rPr lang="en-US" altLang="zh-CN" dirty="0"/>
              <a:t> terms are predicted correctly. So the </a:t>
            </a:r>
            <a:r>
              <a:rPr lang="en-US" altLang="zh-CN" dirty="0" err="1"/>
              <a:t>precison</a:t>
            </a:r>
            <a:r>
              <a:rPr lang="en-US" altLang="zh-CN" dirty="0"/>
              <a:t> will be 4/14. it’s 0.29. And in the original records, 4 out of 5 are predicted correctly, so the recall will 4/5, that’ </a:t>
            </a:r>
            <a:r>
              <a:rPr lang="en-US" altLang="zh-CN" dirty="0" err="1"/>
              <a:t>measn</a:t>
            </a:r>
            <a:r>
              <a:rPr lang="en-US" altLang="zh-CN" dirty="0"/>
              <a:t> 0.8. And the f 1 score is the mean of recall and </a:t>
            </a:r>
            <a:r>
              <a:rPr lang="en-US" altLang="zh-CN" dirty="0" err="1"/>
              <a:t>precison</a:t>
            </a:r>
            <a:r>
              <a:rPr lang="en-US" altLang="zh-CN" dirty="0"/>
              <a:t>. And it will be 0.43</a:t>
            </a:r>
            <a:endParaRPr dirty="0"/>
          </a:p>
        </p:txBody>
      </p:sp>
    </p:spTree>
    <p:extLst>
      <p:ext uri="{BB962C8B-B14F-4D97-AF65-F5344CB8AC3E}">
        <p14:creationId xmlns:p14="http://schemas.microsoft.com/office/powerpoint/2010/main" val="17403474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AB9C620-A061-C8E2-9640-672285A4A2C5}"/>
            </a:ext>
          </a:extLst>
        </p:cNvPr>
        <p:cNvGrpSpPr/>
        <p:nvPr/>
      </p:nvGrpSpPr>
      <p:grpSpPr>
        <a:xfrm>
          <a:off x="0" y="0"/>
          <a:ext cx="0" cy="0"/>
          <a:chOff x="0" y="0"/>
          <a:chExt cx="0" cy="0"/>
        </a:xfrm>
      </p:grpSpPr>
      <p:sp>
        <p:nvSpPr>
          <p:cNvPr id="270" name="Google Shape;270;g1eb2014fdb4_1_48:notes">
            <a:extLst>
              <a:ext uri="{FF2B5EF4-FFF2-40B4-BE49-F238E27FC236}">
                <a16:creationId xmlns:a16="http://schemas.microsoft.com/office/drawing/2014/main" id="{684B9FD5-EE9A-B09A-FE74-8D61D54BB2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eb2014fdb4_1_48:notes">
            <a:extLst>
              <a:ext uri="{FF2B5EF4-FFF2-40B4-BE49-F238E27FC236}">
                <a16:creationId xmlns:a16="http://schemas.microsoft.com/office/drawing/2014/main" id="{93C0CE24-882B-BC3D-886D-BB20EB2416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41549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84887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1eb205fd2b6_0_7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1eb205fd2b6_0_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9"/>
        <p:cNvGrpSpPr/>
        <p:nvPr/>
      </p:nvGrpSpPr>
      <p:grpSpPr>
        <a:xfrm>
          <a:off x="0" y="0"/>
          <a:ext cx="0" cy="0"/>
          <a:chOff x="0" y="0"/>
          <a:chExt cx="0" cy="0"/>
        </a:xfrm>
      </p:grpSpPr>
      <p:sp>
        <p:nvSpPr>
          <p:cNvPr id="100" name="Google Shape;100;p2"/>
          <p:cNvSpPr txBox="1">
            <a:spLocks noGrp="1"/>
          </p:cNvSpPr>
          <p:nvPr>
            <p:ph type="ctrTitle"/>
          </p:nvPr>
        </p:nvSpPr>
        <p:spPr>
          <a:xfrm>
            <a:off x="1973658" y="1574525"/>
            <a:ext cx="7641600" cy="2736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70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dirty="0"/>
          </a:p>
        </p:txBody>
      </p:sp>
      <p:sp>
        <p:nvSpPr>
          <p:cNvPr id="101" name="Google Shape;101;p2"/>
          <p:cNvSpPr txBox="1">
            <a:spLocks noGrp="1"/>
          </p:cNvSpPr>
          <p:nvPr>
            <p:ph type="subTitle" idx="1"/>
          </p:nvPr>
        </p:nvSpPr>
        <p:spPr>
          <a:xfrm>
            <a:off x="1973650" y="4629650"/>
            <a:ext cx="7641600" cy="3765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16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3"/>
        <p:cNvGrpSpPr/>
        <p:nvPr/>
      </p:nvGrpSpPr>
      <p:grpSpPr>
        <a:xfrm>
          <a:off x="0" y="0"/>
          <a:ext cx="0" cy="0"/>
          <a:chOff x="0" y="0"/>
          <a:chExt cx="0" cy="0"/>
        </a:xfrm>
      </p:grpSpPr>
      <p:sp>
        <p:nvSpPr>
          <p:cNvPr id="104" name="Google Shape;104;p3"/>
          <p:cNvSpPr txBox="1">
            <a:spLocks noGrp="1"/>
          </p:cNvSpPr>
          <p:nvPr>
            <p:ph type="title"/>
          </p:nvPr>
        </p:nvSpPr>
        <p:spPr>
          <a:xfrm>
            <a:off x="1661125" y="3180025"/>
            <a:ext cx="84429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05" name="Google Shape;105;p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6" name="Google Shape;106;p3"/>
          <p:cNvSpPr txBox="1">
            <a:spLocks noGrp="1"/>
          </p:cNvSpPr>
          <p:nvPr>
            <p:ph type="body" idx="1"/>
          </p:nvPr>
        </p:nvSpPr>
        <p:spPr>
          <a:xfrm>
            <a:off x="1661125" y="4302325"/>
            <a:ext cx="8442900" cy="881100"/>
          </a:xfrm>
          <a:prstGeom prst="rect">
            <a:avLst/>
          </a:prstGeom>
        </p:spPr>
        <p:txBody>
          <a:bodyPr spcFirstLastPara="1" wrap="square" lIns="121900" tIns="121900" rIns="121900" bIns="121900" anchor="t" anchorCtr="0">
            <a:normAutofit/>
          </a:bodyPr>
          <a:lstStyle>
            <a:lvl1pPr marL="457200" lvl="0" indent="-342900" algn="ctr" rtl="0">
              <a:spcBef>
                <a:spcPts val="0"/>
              </a:spcBef>
              <a:spcAft>
                <a:spcPts val="0"/>
              </a:spcAft>
              <a:buSzPts val="1800"/>
              <a:buChar char="●"/>
              <a:defRPr/>
            </a:lvl1pPr>
            <a:lvl2pPr marL="914400" lvl="1" indent="-342900" algn="ctr" rtl="0">
              <a:spcBef>
                <a:spcPts val="0"/>
              </a:spcBef>
              <a:spcAft>
                <a:spcPts val="0"/>
              </a:spcAft>
              <a:buSzPts val="1800"/>
              <a:buChar char="○"/>
              <a:defRPr/>
            </a:lvl2pPr>
            <a:lvl3pPr marL="1371600" lvl="2" indent="-342900" algn="ctr" rtl="0">
              <a:spcBef>
                <a:spcPts val="0"/>
              </a:spcBef>
              <a:spcAft>
                <a:spcPts val="0"/>
              </a:spcAft>
              <a:buSzPts val="1800"/>
              <a:buChar char="■"/>
              <a:defRPr/>
            </a:lvl3pPr>
            <a:lvl4pPr marL="1828800" lvl="3" indent="-342900" algn="ctr" rtl="0">
              <a:spcBef>
                <a:spcPts val="0"/>
              </a:spcBef>
              <a:spcAft>
                <a:spcPts val="0"/>
              </a:spcAft>
              <a:buSzPts val="1800"/>
              <a:buChar char="●"/>
              <a:defRPr/>
            </a:lvl4pPr>
            <a:lvl5pPr marL="2286000" lvl="4" indent="-342900" algn="ctr" rtl="0">
              <a:spcBef>
                <a:spcPts val="0"/>
              </a:spcBef>
              <a:spcAft>
                <a:spcPts val="0"/>
              </a:spcAft>
              <a:buSzPts val="1800"/>
              <a:buChar char="○"/>
              <a:defRPr/>
            </a:lvl5pPr>
            <a:lvl6pPr marL="2743200" lvl="5" indent="-342900" algn="ctr" rtl="0">
              <a:spcBef>
                <a:spcPts val="0"/>
              </a:spcBef>
              <a:spcAft>
                <a:spcPts val="0"/>
              </a:spcAft>
              <a:buSzPts val="1800"/>
              <a:buChar char="■"/>
              <a:defRPr/>
            </a:lvl6pPr>
            <a:lvl7pPr marL="3200400" lvl="6" indent="-342900" algn="ctr" rtl="0">
              <a:spcBef>
                <a:spcPts val="0"/>
              </a:spcBef>
              <a:spcAft>
                <a:spcPts val="0"/>
              </a:spcAft>
              <a:buSzPts val="1800"/>
              <a:buChar char="●"/>
              <a:defRPr/>
            </a:lvl7pPr>
            <a:lvl8pPr marL="3657600" lvl="7" indent="-342900" algn="ctr" rtl="0">
              <a:spcBef>
                <a:spcPts val="0"/>
              </a:spcBef>
              <a:spcAft>
                <a:spcPts val="0"/>
              </a:spcAft>
              <a:buSzPts val="1800"/>
              <a:buChar char="○"/>
              <a:defRPr/>
            </a:lvl8pPr>
            <a:lvl9pPr marL="4114800" lvl="8" indent="-342900" algn="ctr" rtl="0">
              <a:spcBef>
                <a:spcPts val="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userDrawn="1">
  <p:cSld name="TITLE_AND_BODY">
    <p:spTree>
      <p:nvGrpSpPr>
        <p:cNvPr id="1" name="Shape 107"/>
        <p:cNvGrpSpPr/>
        <p:nvPr/>
      </p:nvGrpSpPr>
      <p:grpSpPr>
        <a:xfrm>
          <a:off x="0" y="0"/>
          <a:ext cx="0" cy="0"/>
          <a:chOff x="0" y="0"/>
          <a:chExt cx="0" cy="0"/>
        </a:xfrm>
      </p:grpSpPr>
      <p:sp>
        <p:nvSpPr>
          <p:cNvPr id="108" name="Google Shape;108;p4"/>
          <p:cNvSpPr txBox="1">
            <a:spLocks noGrp="1"/>
          </p:cNvSpPr>
          <p:nvPr>
            <p:ph type="title"/>
          </p:nvPr>
        </p:nvSpPr>
        <p:spPr>
          <a:xfrm>
            <a:off x="556583" y="536349"/>
            <a:ext cx="84759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dirty="0"/>
          </a:p>
        </p:txBody>
      </p:sp>
      <p:sp>
        <p:nvSpPr>
          <p:cNvPr id="109" name="Google Shape;109;p4"/>
          <p:cNvSpPr txBox="1">
            <a:spLocks noGrp="1"/>
          </p:cNvSpPr>
          <p:nvPr>
            <p:ph type="body" idx="1"/>
          </p:nvPr>
        </p:nvSpPr>
        <p:spPr>
          <a:xfrm>
            <a:off x="1760350" y="2574300"/>
            <a:ext cx="8475900" cy="2635500"/>
          </a:xfrm>
          <a:prstGeom prst="rect">
            <a:avLst/>
          </a:prstGeom>
        </p:spPr>
        <p:txBody>
          <a:bodyPr spcFirstLastPara="1" wrap="square" lIns="121900" tIns="121900" rIns="121900" bIns="121900" anchor="t" anchorCtr="0">
            <a:norm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110" name="Google Shape;110;p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ix boxes">
  <p:cSld name="CUSTOM">
    <p:spTree>
      <p:nvGrpSpPr>
        <p:cNvPr id="1" name="Shape 111"/>
        <p:cNvGrpSpPr/>
        <p:nvPr/>
      </p:nvGrpSpPr>
      <p:grpSpPr>
        <a:xfrm>
          <a:off x="0" y="0"/>
          <a:ext cx="0" cy="0"/>
          <a:chOff x="0" y="0"/>
          <a:chExt cx="0" cy="0"/>
        </a:xfrm>
      </p:grpSpPr>
      <p:sp>
        <p:nvSpPr>
          <p:cNvPr id="112" name="Google Shape;112;p5"/>
          <p:cNvSpPr txBox="1">
            <a:spLocks noGrp="1"/>
          </p:cNvSpPr>
          <p:nvPr>
            <p:ph type="title"/>
          </p:nvPr>
        </p:nvSpPr>
        <p:spPr>
          <a:xfrm>
            <a:off x="705102" y="710983"/>
            <a:ext cx="8589900" cy="787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dirty="0"/>
          </a:p>
        </p:txBody>
      </p:sp>
      <p:sp>
        <p:nvSpPr>
          <p:cNvPr id="113" name="Google Shape;113;p5"/>
          <p:cNvSpPr txBox="1">
            <a:spLocks noGrp="1"/>
          </p:cNvSpPr>
          <p:nvPr>
            <p:ph type="subTitle" idx="1"/>
          </p:nvPr>
        </p:nvSpPr>
        <p:spPr>
          <a:xfrm>
            <a:off x="1688935" y="2349950"/>
            <a:ext cx="2728200" cy="385800"/>
          </a:xfrm>
          <a:prstGeom prst="rect">
            <a:avLst/>
          </a:prstGeom>
          <a:noFill/>
          <a:ln>
            <a:noFill/>
          </a:ln>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4" name="Google Shape;114;p5"/>
          <p:cNvSpPr txBox="1">
            <a:spLocks noGrp="1"/>
          </p:cNvSpPr>
          <p:nvPr>
            <p:ph type="body" idx="2"/>
          </p:nvPr>
        </p:nvSpPr>
        <p:spPr>
          <a:xfrm>
            <a:off x="1688960" y="2794778"/>
            <a:ext cx="2728200" cy="9432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15" name="Google Shape;115;p5"/>
          <p:cNvSpPr txBox="1">
            <a:spLocks noGrp="1"/>
          </p:cNvSpPr>
          <p:nvPr>
            <p:ph type="subTitle" idx="3"/>
          </p:nvPr>
        </p:nvSpPr>
        <p:spPr>
          <a:xfrm>
            <a:off x="4619806" y="2349950"/>
            <a:ext cx="2728200" cy="385800"/>
          </a:xfrm>
          <a:prstGeom prst="rect">
            <a:avLst/>
          </a:prstGeom>
          <a:noFill/>
          <a:ln>
            <a:noFill/>
          </a:ln>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6" name="Google Shape;116;p5"/>
          <p:cNvSpPr txBox="1">
            <a:spLocks noGrp="1"/>
          </p:cNvSpPr>
          <p:nvPr>
            <p:ph type="body" idx="4"/>
          </p:nvPr>
        </p:nvSpPr>
        <p:spPr>
          <a:xfrm>
            <a:off x="4619831" y="2794778"/>
            <a:ext cx="2728200" cy="9432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17" name="Google Shape;117;p5"/>
          <p:cNvSpPr txBox="1">
            <a:spLocks noGrp="1"/>
          </p:cNvSpPr>
          <p:nvPr>
            <p:ph type="subTitle" idx="5"/>
          </p:nvPr>
        </p:nvSpPr>
        <p:spPr>
          <a:xfrm>
            <a:off x="7550696" y="2349950"/>
            <a:ext cx="2728200" cy="385800"/>
          </a:xfrm>
          <a:prstGeom prst="rect">
            <a:avLst/>
          </a:prstGeom>
          <a:noFill/>
          <a:ln>
            <a:noFill/>
          </a:ln>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8" name="Google Shape;118;p5"/>
          <p:cNvSpPr txBox="1">
            <a:spLocks noGrp="1"/>
          </p:cNvSpPr>
          <p:nvPr>
            <p:ph type="body" idx="6"/>
          </p:nvPr>
        </p:nvSpPr>
        <p:spPr>
          <a:xfrm>
            <a:off x="7550721" y="2794778"/>
            <a:ext cx="2728200" cy="9432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19" name="Google Shape;119;p5"/>
          <p:cNvSpPr txBox="1">
            <a:spLocks noGrp="1"/>
          </p:cNvSpPr>
          <p:nvPr>
            <p:ph type="subTitle" idx="7"/>
          </p:nvPr>
        </p:nvSpPr>
        <p:spPr>
          <a:xfrm>
            <a:off x="1688888" y="3836878"/>
            <a:ext cx="2728200" cy="385800"/>
          </a:xfrm>
          <a:prstGeom prst="rect">
            <a:avLst/>
          </a:prstGeom>
          <a:noFill/>
          <a:ln>
            <a:noFill/>
          </a:ln>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0" name="Google Shape;120;p5"/>
          <p:cNvSpPr txBox="1">
            <a:spLocks noGrp="1"/>
          </p:cNvSpPr>
          <p:nvPr>
            <p:ph type="body" idx="8"/>
          </p:nvPr>
        </p:nvSpPr>
        <p:spPr>
          <a:xfrm>
            <a:off x="1688913" y="4281706"/>
            <a:ext cx="2728200" cy="9432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21" name="Google Shape;121;p5"/>
          <p:cNvSpPr txBox="1">
            <a:spLocks noGrp="1"/>
          </p:cNvSpPr>
          <p:nvPr>
            <p:ph type="subTitle" idx="9"/>
          </p:nvPr>
        </p:nvSpPr>
        <p:spPr>
          <a:xfrm>
            <a:off x="4619758" y="3836878"/>
            <a:ext cx="2728200" cy="385800"/>
          </a:xfrm>
          <a:prstGeom prst="rect">
            <a:avLst/>
          </a:prstGeom>
          <a:noFill/>
          <a:ln>
            <a:noFill/>
          </a:ln>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2" name="Google Shape;122;p5"/>
          <p:cNvSpPr txBox="1">
            <a:spLocks noGrp="1"/>
          </p:cNvSpPr>
          <p:nvPr>
            <p:ph type="body" idx="13"/>
          </p:nvPr>
        </p:nvSpPr>
        <p:spPr>
          <a:xfrm>
            <a:off x="4619784" y="4281706"/>
            <a:ext cx="2728200" cy="9432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23" name="Google Shape;123;p5"/>
          <p:cNvSpPr txBox="1">
            <a:spLocks noGrp="1"/>
          </p:cNvSpPr>
          <p:nvPr>
            <p:ph type="subTitle" idx="14"/>
          </p:nvPr>
        </p:nvSpPr>
        <p:spPr>
          <a:xfrm>
            <a:off x="7550649" y="3836878"/>
            <a:ext cx="2728200" cy="385800"/>
          </a:xfrm>
          <a:prstGeom prst="rect">
            <a:avLst/>
          </a:prstGeom>
          <a:noFill/>
          <a:ln>
            <a:noFill/>
          </a:ln>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4" name="Google Shape;124;p5"/>
          <p:cNvSpPr txBox="1">
            <a:spLocks noGrp="1"/>
          </p:cNvSpPr>
          <p:nvPr>
            <p:ph type="body" idx="15"/>
          </p:nvPr>
        </p:nvSpPr>
        <p:spPr>
          <a:xfrm>
            <a:off x="7550674" y="4281706"/>
            <a:ext cx="2728200" cy="9432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ubtitle and text">
  <p:cSld name="CUSTOM_2">
    <p:spTree>
      <p:nvGrpSpPr>
        <p:cNvPr id="1" name="Shape 125"/>
        <p:cNvGrpSpPr/>
        <p:nvPr/>
      </p:nvGrpSpPr>
      <p:grpSpPr>
        <a:xfrm>
          <a:off x="0" y="0"/>
          <a:ext cx="0" cy="0"/>
          <a:chOff x="0" y="0"/>
          <a:chExt cx="0" cy="0"/>
        </a:xfrm>
      </p:grpSpPr>
      <p:sp>
        <p:nvSpPr>
          <p:cNvPr id="126" name="Google Shape;126;p6"/>
          <p:cNvSpPr txBox="1">
            <a:spLocks noGrp="1"/>
          </p:cNvSpPr>
          <p:nvPr>
            <p:ph type="title"/>
          </p:nvPr>
        </p:nvSpPr>
        <p:spPr>
          <a:xfrm>
            <a:off x="2002590" y="1808675"/>
            <a:ext cx="7038300" cy="175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600"/>
              <a:buNone/>
              <a:defRPr sz="9600"/>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127" name="Google Shape;127;p6"/>
          <p:cNvSpPr txBox="1">
            <a:spLocks noGrp="1"/>
          </p:cNvSpPr>
          <p:nvPr>
            <p:ph type="subTitle" idx="1"/>
          </p:nvPr>
        </p:nvSpPr>
        <p:spPr>
          <a:xfrm>
            <a:off x="2002563" y="3562173"/>
            <a:ext cx="7038300" cy="530700"/>
          </a:xfrm>
          <a:prstGeom prst="rect">
            <a:avLst/>
          </a:prstGeom>
        </p:spPr>
        <p:txBody>
          <a:bodyPr spcFirstLastPara="1" wrap="square" lIns="121900" tIns="121900" rIns="121900" bIns="121900" anchor="t" anchorCtr="0">
            <a:normAutofit/>
          </a:bodyPr>
          <a:lstStyle>
            <a:lvl1pPr lvl="0" rtl="0">
              <a:lnSpc>
                <a:spcPct val="80000"/>
              </a:lnSpc>
              <a:spcBef>
                <a:spcPts val="0"/>
              </a:spcBef>
              <a:spcAft>
                <a:spcPts val="0"/>
              </a:spcAft>
              <a:buSzPts val="2800"/>
              <a:buNone/>
              <a:defRPr sz="24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8" name="Google Shape;128;p6"/>
          <p:cNvSpPr txBox="1">
            <a:spLocks noGrp="1"/>
          </p:cNvSpPr>
          <p:nvPr>
            <p:ph type="body" idx="2"/>
          </p:nvPr>
        </p:nvSpPr>
        <p:spPr>
          <a:xfrm>
            <a:off x="7940625" y="4491450"/>
            <a:ext cx="2307000" cy="1695900"/>
          </a:xfrm>
          <a:prstGeom prst="rect">
            <a:avLst/>
          </a:prstGeom>
        </p:spPr>
        <p:txBody>
          <a:bodyPr spcFirstLastPara="1" wrap="square" lIns="121900" tIns="121900" rIns="121900" bIns="121900" anchor="t" anchorCtr="0">
            <a:normAutofit/>
          </a:bodyPr>
          <a:lstStyle>
            <a:lvl1pPr marL="457200" lvl="0" indent="-342900" algn="ctr" rtl="0">
              <a:lnSpc>
                <a:spcPct val="100000"/>
              </a:lnSpc>
              <a:spcBef>
                <a:spcPts val="0"/>
              </a:spcBef>
              <a:spcAft>
                <a:spcPts val="0"/>
              </a:spcAft>
              <a:buSzPts val="1800"/>
              <a:buChar char="●"/>
              <a:defRPr/>
            </a:lvl1pPr>
            <a:lvl2pPr marL="914400" lvl="1" indent="-342900" algn="ctr" rtl="0">
              <a:spcBef>
                <a:spcPts val="0"/>
              </a:spcBef>
              <a:spcAft>
                <a:spcPts val="0"/>
              </a:spcAft>
              <a:buSzPts val="1800"/>
              <a:buChar char="○"/>
              <a:defRPr/>
            </a:lvl2pPr>
            <a:lvl3pPr marL="1371600" lvl="2" indent="-342900" algn="ctr" rtl="0">
              <a:spcBef>
                <a:spcPts val="0"/>
              </a:spcBef>
              <a:spcAft>
                <a:spcPts val="0"/>
              </a:spcAft>
              <a:buSzPts val="1800"/>
              <a:buChar char="■"/>
              <a:defRPr/>
            </a:lvl3pPr>
            <a:lvl4pPr marL="1828800" lvl="3" indent="-342900" algn="ctr" rtl="0">
              <a:spcBef>
                <a:spcPts val="0"/>
              </a:spcBef>
              <a:spcAft>
                <a:spcPts val="0"/>
              </a:spcAft>
              <a:buSzPts val="1800"/>
              <a:buChar char="●"/>
              <a:defRPr/>
            </a:lvl4pPr>
            <a:lvl5pPr marL="2286000" lvl="4" indent="-342900" algn="ctr" rtl="0">
              <a:spcBef>
                <a:spcPts val="0"/>
              </a:spcBef>
              <a:spcAft>
                <a:spcPts val="0"/>
              </a:spcAft>
              <a:buSzPts val="1800"/>
              <a:buChar char="○"/>
              <a:defRPr/>
            </a:lvl5pPr>
            <a:lvl6pPr marL="2743200" lvl="5" indent="-342900" algn="ctr" rtl="0">
              <a:spcBef>
                <a:spcPts val="0"/>
              </a:spcBef>
              <a:spcAft>
                <a:spcPts val="0"/>
              </a:spcAft>
              <a:buSzPts val="1800"/>
              <a:buChar char="■"/>
              <a:defRPr/>
            </a:lvl6pPr>
            <a:lvl7pPr marL="3200400" lvl="6" indent="-342900" algn="ctr" rtl="0">
              <a:spcBef>
                <a:spcPts val="0"/>
              </a:spcBef>
              <a:spcAft>
                <a:spcPts val="0"/>
              </a:spcAft>
              <a:buSzPts val="1800"/>
              <a:buChar char="●"/>
              <a:defRPr/>
            </a:lvl7pPr>
            <a:lvl8pPr marL="3657600" lvl="7" indent="-342900" algn="ctr" rtl="0">
              <a:spcBef>
                <a:spcPts val="0"/>
              </a:spcBef>
              <a:spcAft>
                <a:spcPts val="0"/>
              </a:spcAft>
              <a:buSzPts val="1800"/>
              <a:buChar char="○"/>
              <a:defRPr/>
            </a:lvl8pPr>
            <a:lvl9pPr marL="4114800" lvl="8" indent="-342900" algn="ctr" rtl="0">
              <a:spcBef>
                <a:spcPts val="0"/>
              </a:spcBef>
              <a:spcAft>
                <a:spcPts val="0"/>
              </a:spcAft>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ur boxes">
  <p:cSld name="CUSTOM_1">
    <p:spTree>
      <p:nvGrpSpPr>
        <p:cNvPr id="1" name="Shape 129"/>
        <p:cNvGrpSpPr/>
        <p:nvPr/>
      </p:nvGrpSpPr>
      <p:grpSpPr>
        <a:xfrm>
          <a:off x="0" y="0"/>
          <a:ext cx="0" cy="0"/>
          <a:chOff x="0" y="0"/>
          <a:chExt cx="0" cy="0"/>
        </a:xfrm>
      </p:grpSpPr>
      <p:sp>
        <p:nvSpPr>
          <p:cNvPr id="130" name="Google Shape;130;p7"/>
          <p:cNvSpPr txBox="1">
            <a:spLocks noGrp="1"/>
          </p:cNvSpPr>
          <p:nvPr>
            <p:ph type="title"/>
          </p:nvPr>
        </p:nvSpPr>
        <p:spPr>
          <a:xfrm>
            <a:off x="663723" y="788525"/>
            <a:ext cx="7146000" cy="6666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SzPts val="3600"/>
              <a:buNone/>
              <a:defRPr sz="360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31" name="Google Shape;131;p7"/>
          <p:cNvSpPr txBox="1">
            <a:spLocks noGrp="1"/>
          </p:cNvSpPr>
          <p:nvPr>
            <p:ph type="subTitle" idx="1"/>
          </p:nvPr>
        </p:nvSpPr>
        <p:spPr>
          <a:xfrm>
            <a:off x="3135625" y="2112038"/>
            <a:ext cx="6398700" cy="296100"/>
          </a:xfrm>
          <a:prstGeom prst="rect">
            <a:avLst/>
          </a:prstGeom>
        </p:spPr>
        <p:txBody>
          <a:bodyPr spcFirstLastPara="1" wrap="square" lIns="121900" tIns="121900" rIns="121900" bIns="121900" anchor="t" anchorCtr="0">
            <a:normAutofit/>
          </a:bodyPr>
          <a:lstStyle>
            <a:lvl1pPr lvl="0" rtl="0">
              <a:lnSpc>
                <a:spcPct val="80000"/>
              </a:lnSpc>
              <a:spcBef>
                <a:spcPts val="0"/>
              </a:spcBef>
              <a:spcAft>
                <a:spcPts val="0"/>
              </a:spcAft>
              <a:buSzPts val="2800"/>
              <a:buNone/>
              <a:defRPr>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2" name="Google Shape;132;p7"/>
          <p:cNvSpPr txBox="1">
            <a:spLocks noGrp="1"/>
          </p:cNvSpPr>
          <p:nvPr>
            <p:ph type="body" idx="2"/>
          </p:nvPr>
        </p:nvSpPr>
        <p:spPr>
          <a:xfrm>
            <a:off x="3135625" y="2389091"/>
            <a:ext cx="6398700" cy="5361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sz="1600"/>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33" name="Google Shape;133;p7"/>
          <p:cNvSpPr txBox="1">
            <a:spLocks noGrp="1"/>
          </p:cNvSpPr>
          <p:nvPr>
            <p:ph type="subTitle" idx="3"/>
          </p:nvPr>
        </p:nvSpPr>
        <p:spPr>
          <a:xfrm>
            <a:off x="3135625" y="2982345"/>
            <a:ext cx="6398700" cy="296100"/>
          </a:xfrm>
          <a:prstGeom prst="rect">
            <a:avLst/>
          </a:prstGeom>
        </p:spPr>
        <p:txBody>
          <a:bodyPr spcFirstLastPara="1" wrap="square" lIns="121900" tIns="121900" rIns="121900" bIns="121900" anchor="t" anchorCtr="0">
            <a:normAutofit/>
          </a:bodyPr>
          <a:lstStyle>
            <a:lvl1pPr lvl="0" rtl="0">
              <a:lnSpc>
                <a:spcPct val="80000"/>
              </a:lnSpc>
              <a:spcBef>
                <a:spcPts val="0"/>
              </a:spcBef>
              <a:spcAft>
                <a:spcPts val="0"/>
              </a:spcAft>
              <a:buSzPts val="2800"/>
              <a:buNone/>
              <a:defRPr>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4" name="Google Shape;134;p7"/>
          <p:cNvSpPr txBox="1">
            <a:spLocks noGrp="1"/>
          </p:cNvSpPr>
          <p:nvPr>
            <p:ph type="body" idx="4"/>
          </p:nvPr>
        </p:nvSpPr>
        <p:spPr>
          <a:xfrm>
            <a:off x="3135625" y="3259398"/>
            <a:ext cx="6398700" cy="5361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sz="1600"/>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35" name="Google Shape;135;p7"/>
          <p:cNvSpPr txBox="1">
            <a:spLocks noGrp="1"/>
          </p:cNvSpPr>
          <p:nvPr>
            <p:ph type="subTitle" idx="5"/>
          </p:nvPr>
        </p:nvSpPr>
        <p:spPr>
          <a:xfrm>
            <a:off x="3135625" y="3852652"/>
            <a:ext cx="6398700" cy="296100"/>
          </a:xfrm>
          <a:prstGeom prst="rect">
            <a:avLst/>
          </a:prstGeom>
        </p:spPr>
        <p:txBody>
          <a:bodyPr spcFirstLastPara="1" wrap="square" lIns="121900" tIns="121900" rIns="121900" bIns="121900" anchor="t" anchorCtr="0">
            <a:normAutofit/>
          </a:bodyPr>
          <a:lstStyle>
            <a:lvl1pPr lvl="0" rtl="0">
              <a:lnSpc>
                <a:spcPct val="80000"/>
              </a:lnSpc>
              <a:spcBef>
                <a:spcPts val="0"/>
              </a:spcBef>
              <a:spcAft>
                <a:spcPts val="0"/>
              </a:spcAft>
              <a:buSzPts val="2800"/>
              <a:buNone/>
              <a:defRPr>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6" name="Google Shape;136;p7"/>
          <p:cNvSpPr txBox="1">
            <a:spLocks noGrp="1"/>
          </p:cNvSpPr>
          <p:nvPr>
            <p:ph type="body" idx="6"/>
          </p:nvPr>
        </p:nvSpPr>
        <p:spPr>
          <a:xfrm>
            <a:off x="3135625" y="4129705"/>
            <a:ext cx="6398700" cy="5361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sz="1600"/>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37" name="Google Shape;137;p7"/>
          <p:cNvSpPr txBox="1">
            <a:spLocks noGrp="1"/>
          </p:cNvSpPr>
          <p:nvPr>
            <p:ph type="body" idx="7"/>
          </p:nvPr>
        </p:nvSpPr>
        <p:spPr>
          <a:xfrm>
            <a:off x="3135625" y="5000012"/>
            <a:ext cx="6398700" cy="536100"/>
          </a:xfrm>
          <a:prstGeom prst="rect">
            <a:avLst/>
          </a:prstGeom>
        </p:spPr>
        <p:txBody>
          <a:bodyPr spcFirstLastPara="1" wrap="square" lIns="121900" tIns="121900" rIns="121900" bIns="121900" anchor="t" anchorCtr="0">
            <a:normAutofit/>
          </a:bodyPr>
          <a:lstStyle>
            <a:lvl1pPr marL="457200" lvl="0" indent="-342900" rtl="0">
              <a:spcBef>
                <a:spcPts val="0"/>
              </a:spcBef>
              <a:spcAft>
                <a:spcPts val="0"/>
              </a:spcAft>
              <a:buSzPts val="1800"/>
              <a:buChar char="●"/>
              <a:defRPr sz="1600"/>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38" name="Google Shape;138;p7"/>
          <p:cNvSpPr txBox="1">
            <a:spLocks noGrp="1"/>
          </p:cNvSpPr>
          <p:nvPr>
            <p:ph type="subTitle" idx="8"/>
          </p:nvPr>
        </p:nvSpPr>
        <p:spPr>
          <a:xfrm>
            <a:off x="3135625" y="4722959"/>
            <a:ext cx="6398700" cy="296100"/>
          </a:xfrm>
          <a:prstGeom prst="rect">
            <a:avLst/>
          </a:prstGeom>
        </p:spPr>
        <p:txBody>
          <a:bodyPr spcFirstLastPara="1" wrap="square" lIns="121900" tIns="121900" rIns="121900" bIns="121900" anchor="t" anchorCtr="0">
            <a:normAutofit/>
          </a:bodyPr>
          <a:lstStyle>
            <a:lvl1pPr lvl="0" rtl="0">
              <a:lnSpc>
                <a:spcPct val="80000"/>
              </a:lnSpc>
              <a:spcBef>
                <a:spcPts val="0"/>
              </a:spcBef>
              <a:spcAft>
                <a:spcPts val="0"/>
              </a:spcAft>
              <a:buSzPts val="2800"/>
              <a:buNone/>
              <a:defRPr>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meline">
  <p:cSld name="TITLE_AND_TWO_COLUMNS_1_1">
    <p:spTree>
      <p:nvGrpSpPr>
        <p:cNvPr id="1" name="Shape 153"/>
        <p:cNvGrpSpPr/>
        <p:nvPr/>
      </p:nvGrpSpPr>
      <p:grpSpPr>
        <a:xfrm>
          <a:off x="0" y="0"/>
          <a:ext cx="0" cy="0"/>
          <a:chOff x="0" y="0"/>
          <a:chExt cx="0" cy="0"/>
        </a:xfrm>
      </p:grpSpPr>
      <p:sp>
        <p:nvSpPr>
          <p:cNvPr id="154" name="Google Shape;154;p10"/>
          <p:cNvSpPr txBox="1">
            <a:spLocks noGrp="1"/>
          </p:cNvSpPr>
          <p:nvPr>
            <p:ph type="title"/>
          </p:nvPr>
        </p:nvSpPr>
        <p:spPr>
          <a:xfrm>
            <a:off x="595443" y="534669"/>
            <a:ext cx="8817900" cy="763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3600"/>
              <a:buNone/>
              <a:defRPr sz="3640"/>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55" name="Google Shape;155;p10"/>
          <p:cNvSpPr txBox="1">
            <a:spLocks noGrp="1"/>
          </p:cNvSpPr>
          <p:nvPr>
            <p:ph type="body" idx="1"/>
          </p:nvPr>
        </p:nvSpPr>
        <p:spPr>
          <a:xfrm>
            <a:off x="1743625" y="4241591"/>
            <a:ext cx="1700400" cy="10596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245"/>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156" name="Google Shape;156;p1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57" name="Google Shape;157;p10"/>
          <p:cNvSpPr txBox="1">
            <a:spLocks noGrp="1"/>
          </p:cNvSpPr>
          <p:nvPr>
            <p:ph type="subTitle" idx="2"/>
          </p:nvPr>
        </p:nvSpPr>
        <p:spPr>
          <a:xfrm>
            <a:off x="1743633" y="2281625"/>
            <a:ext cx="16020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58" name="Google Shape;158;p10"/>
          <p:cNvSpPr txBox="1">
            <a:spLocks noGrp="1"/>
          </p:cNvSpPr>
          <p:nvPr>
            <p:ph type="body" idx="3"/>
          </p:nvPr>
        </p:nvSpPr>
        <p:spPr>
          <a:xfrm>
            <a:off x="3448506" y="4241590"/>
            <a:ext cx="1700400" cy="10596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245"/>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159" name="Google Shape;159;p10"/>
          <p:cNvSpPr txBox="1">
            <a:spLocks noGrp="1"/>
          </p:cNvSpPr>
          <p:nvPr>
            <p:ph type="subTitle" idx="4"/>
          </p:nvPr>
        </p:nvSpPr>
        <p:spPr>
          <a:xfrm>
            <a:off x="3460847" y="2281625"/>
            <a:ext cx="16020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0" name="Google Shape;160;p10"/>
          <p:cNvSpPr txBox="1">
            <a:spLocks noGrp="1"/>
          </p:cNvSpPr>
          <p:nvPr>
            <p:ph type="body" idx="5"/>
          </p:nvPr>
        </p:nvSpPr>
        <p:spPr>
          <a:xfrm>
            <a:off x="5153386" y="4241608"/>
            <a:ext cx="1700400" cy="10596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245"/>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161" name="Google Shape;161;p10"/>
          <p:cNvSpPr txBox="1">
            <a:spLocks noGrp="1"/>
          </p:cNvSpPr>
          <p:nvPr>
            <p:ph type="subTitle" idx="6"/>
          </p:nvPr>
        </p:nvSpPr>
        <p:spPr>
          <a:xfrm>
            <a:off x="5178060" y="2281625"/>
            <a:ext cx="16020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2" name="Google Shape;162;p10"/>
          <p:cNvSpPr txBox="1">
            <a:spLocks noGrp="1"/>
          </p:cNvSpPr>
          <p:nvPr>
            <p:ph type="body" idx="7"/>
          </p:nvPr>
        </p:nvSpPr>
        <p:spPr>
          <a:xfrm>
            <a:off x="6858267" y="4241618"/>
            <a:ext cx="1700400" cy="10596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245"/>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163" name="Google Shape;163;p10"/>
          <p:cNvSpPr txBox="1">
            <a:spLocks noGrp="1"/>
          </p:cNvSpPr>
          <p:nvPr>
            <p:ph type="subTitle" idx="8"/>
          </p:nvPr>
        </p:nvSpPr>
        <p:spPr>
          <a:xfrm>
            <a:off x="6895274" y="2281650"/>
            <a:ext cx="16020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4" name="Google Shape;164;p10"/>
          <p:cNvSpPr txBox="1">
            <a:spLocks noGrp="1"/>
          </p:cNvSpPr>
          <p:nvPr>
            <p:ph type="body" idx="9"/>
          </p:nvPr>
        </p:nvSpPr>
        <p:spPr>
          <a:xfrm>
            <a:off x="8563147" y="4241577"/>
            <a:ext cx="1700400" cy="10596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245"/>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165" name="Google Shape;165;p10"/>
          <p:cNvSpPr txBox="1">
            <a:spLocks noGrp="1"/>
          </p:cNvSpPr>
          <p:nvPr>
            <p:ph type="subTitle" idx="13"/>
          </p:nvPr>
        </p:nvSpPr>
        <p:spPr>
          <a:xfrm>
            <a:off x="8612487" y="2281625"/>
            <a:ext cx="16020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000" b="1">
                <a:latin typeface="Sriracha"/>
                <a:ea typeface="Sriracha"/>
                <a:cs typeface="Sriracha"/>
                <a:sym typeface="Srirach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6" name="Google Shape;166;p10"/>
          <p:cNvSpPr txBox="1">
            <a:spLocks noGrp="1"/>
          </p:cNvSpPr>
          <p:nvPr>
            <p:ph type="subTitle" idx="14"/>
          </p:nvPr>
        </p:nvSpPr>
        <p:spPr>
          <a:xfrm>
            <a:off x="1743633" y="3787087"/>
            <a:ext cx="1700400" cy="530700"/>
          </a:xfrm>
          <a:prstGeom prst="rect">
            <a:avLst/>
          </a:prstGeom>
        </p:spPr>
        <p:txBody>
          <a:bodyPr spcFirstLastPara="1" wrap="square" lIns="121900" tIns="121900" rIns="121900" bIns="121900" anchor="b" anchorCtr="0">
            <a:normAutofit/>
          </a:bodyPr>
          <a:lstStyle>
            <a:lvl1pPr lvl="0" algn="ctr" rtl="0">
              <a:lnSpc>
                <a:spcPct val="100000"/>
              </a:lnSpc>
              <a:spcBef>
                <a:spcPts val="0"/>
              </a:spcBef>
              <a:spcAft>
                <a:spcPts val="0"/>
              </a:spcAft>
              <a:buSzPts val="2800"/>
              <a:buNone/>
              <a:defRPr sz="16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7" name="Google Shape;167;p10"/>
          <p:cNvSpPr txBox="1">
            <a:spLocks noGrp="1"/>
          </p:cNvSpPr>
          <p:nvPr>
            <p:ph type="subTitle" idx="15"/>
          </p:nvPr>
        </p:nvSpPr>
        <p:spPr>
          <a:xfrm>
            <a:off x="3448510" y="3787075"/>
            <a:ext cx="17004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16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8" name="Google Shape;168;p10"/>
          <p:cNvSpPr txBox="1">
            <a:spLocks noGrp="1"/>
          </p:cNvSpPr>
          <p:nvPr>
            <p:ph type="subTitle" idx="16"/>
          </p:nvPr>
        </p:nvSpPr>
        <p:spPr>
          <a:xfrm>
            <a:off x="5153388" y="3787087"/>
            <a:ext cx="1700400" cy="530700"/>
          </a:xfrm>
          <a:prstGeom prst="rect">
            <a:avLst/>
          </a:prstGeom>
        </p:spPr>
        <p:txBody>
          <a:bodyPr spcFirstLastPara="1" wrap="square" lIns="121900" tIns="121900" rIns="121900" bIns="121900" anchor="b" anchorCtr="0">
            <a:normAutofit/>
          </a:bodyPr>
          <a:lstStyle>
            <a:lvl1pPr lvl="0" algn="ctr" rtl="0">
              <a:lnSpc>
                <a:spcPct val="100000"/>
              </a:lnSpc>
              <a:spcBef>
                <a:spcPts val="0"/>
              </a:spcBef>
              <a:spcAft>
                <a:spcPts val="0"/>
              </a:spcAft>
              <a:buSzPts val="2800"/>
              <a:buNone/>
              <a:defRPr sz="16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9" name="Google Shape;169;p10"/>
          <p:cNvSpPr txBox="1">
            <a:spLocks noGrp="1"/>
          </p:cNvSpPr>
          <p:nvPr>
            <p:ph type="subTitle" idx="17"/>
          </p:nvPr>
        </p:nvSpPr>
        <p:spPr>
          <a:xfrm>
            <a:off x="6858265" y="3787075"/>
            <a:ext cx="17004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16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0" name="Google Shape;170;p10"/>
          <p:cNvSpPr txBox="1">
            <a:spLocks noGrp="1"/>
          </p:cNvSpPr>
          <p:nvPr>
            <p:ph type="subTitle" idx="18"/>
          </p:nvPr>
        </p:nvSpPr>
        <p:spPr>
          <a:xfrm>
            <a:off x="8563143" y="3787062"/>
            <a:ext cx="17004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16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7"/>
        <p:cNvGrpSpPr/>
        <p:nvPr/>
      </p:nvGrpSpPr>
      <p:grpSpPr>
        <a:xfrm>
          <a:off x="0" y="0"/>
          <a:ext cx="0" cy="0"/>
          <a:chOff x="0" y="0"/>
          <a:chExt cx="0" cy="0"/>
        </a:xfrm>
      </p:grpSpPr>
      <p:sp>
        <p:nvSpPr>
          <p:cNvPr id="208" name="Google Shape;208;p1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tx2"/>
        </a:solidFill>
        <a:effectLst/>
      </p:bgPr>
    </p:bg>
    <p:spTree>
      <p:nvGrpSpPr>
        <p:cNvPr id="1" name="Shape 5"/>
        <p:cNvGrpSpPr/>
        <p:nvPr/>
      </p:nvGrpSpPr>
      <p:grpSpPr>
        <a:xfrm>
          <a:off x="0" y="0"/>
          <a:ext cx="0" cy="0"/>
          <a:chOff x="0" y="0"/>
          <a:chExt cx="0" cy="0"/>
        </a:xfrm>
      </p:grpSpPr>
      <p:pic>
        <p:nvPicPr>
          <p:cNvPr id="58" name="Google Shape;58;p1"/>
          <p:cNvPicPr preferRelativeResize="0"/>
          <p:nvPr/>
        </p:nvPicPr>
        <p:blipFill>
          <a:blip r:embed="rId10">
            <a:alphaModFix/>
          </a:blip>
          <a:stretch>
            <a:fillRect/>
          </a:stretch>
        </p:blipFill>
        <p:spPr>
          <a:xfrm rot="10800000">
            <a:off x="336749" y="6229225"/>
            <a:ext cx="11003051" cy="301350"/>
          </a:xfrm>
          <a:prstGeom prst="rect">
            <a:avLst/>
          </a:prstGeom>
          <a:noFill/>
          <a:ln>
            <a:noFill/>
          </a:ln>
        </p:spPr>
      </p:pic>
      <p:sp>
        <p:nvSpPr>
          <p:cNvPr id="94" name="Google Shape;94;p1"/>
          <p:cNvSpPr txBox="1">
            <a:spLocks noGrp="1"/>
          </p:cNvSpPr>
          <p:nvPr>
            <p:ph type="body" idx="1"/>
          </p:nvPr>
        </p:nvSpPr>
        <p:spPr>
          <a:xfrm>
            <a:off x="1493388" y="1955840"/>
            <a:ext cx="8818200" cy="3716100"/>
          </a:xfrm>
          <a:prstGeom prst="rect">
            <a:avLst/>
          </a:prstGeom>
          <a:noFill/>
          <a:ln>
            <a:noFill/>
          </a:ln>
        </p:spPr>
        <p:txBody>
          <a:bodyPr spcFirstLastPara="1" wrap="square" lIns="121900" tIns="121900" rIns="121900" bIns="121900" anchor="t" anchorCtr="0">
            <a:normAutofit/>
          </a:bodyPr>
          <a:lstStyle>
            <a:lvl1pPr marL="457200" lvl="0"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1pPr>
            <a:lvl2pPr marL="914400" lvl="1"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2pPr>
            <a:lvl3pPr marL="1371600" lvl="2"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3pPr>
            <a:lvl4pPr marL="1828800" lvl="3"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4pPr>
            <a:lvl5pPr marL="2286000" lvl="4"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5pPr>
            <a:lvl6pPr marL="2743200" lvl="5"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6pPr>
            <a:lvl7pPr marL="3200400" lvl="6"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7pPr>
            <a:lvl8pPr marL="3657600" lvl="7"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8pPr>
            <a:lvl9pPr marL="4114800" lvl="8" indent="-342900">
              <a:lnSpc>
                <a:spcPct val="115000"/>
              </a:lnSpc>
              <a:spcBef>
                <a:spcPts val="0"/>
              </a:spcBef>
              <a:spcAft>
                <a:spcPts val="0"/>
              </a:spcAft>
              <a:buClr>
                <a:schemeClr val="dk2"/>
              </a:buClr>
              <a:buSzPts val="1800"/>
              <a:buFont typeface="Maven Pro"/>
              <a:buChar char="■"/>
              <a:defRPr sz="1800">
                <a:solidFill>
                  <a:schemeClr val="dk2"/>
                </a:solidFill>
                <a:latin typeface="Maven Pro"/>
                <a:ea typeface="Maven Pro"/>
                <a:cs typeface="Maven Pro"/>
                <a:sym typeface="Maven Pro"/>
              </a:defRPr>
            </a:lvl9pPr>
          </a:lstStyle>
          <a:p>
            <a:endParaRPr dirty="0"/>
          </a:p>
        </p:txBody>
      </p:sp>
      <p:graphicFrame>
        <p:nvGraphicFramePr>
          <p:cNvPr id="96" name="Google Shape;96;p1"/>
          <p:cNvGraphicFramePr/>
          <p:nvPr userDrawn="1">
            <p:extLst>
              <p:ext uri="{D42A27DB-BD31-4B8C-83A1-F6EECF244321}">
                <p14:modId xmlns:p14="http://schemas.microsoft.com/office/powerpoint/2010/main" val="2402355756"/>
              </p:ext>
            </p:extLst>
          </p:nvPr>
        </p:nvGraphicFramePr>
        <p:xfrm>
          <a:off x="1493388" y="1188367"/>
          <a:ext cx="9043800" cy="4685625"/>
        </p:xfrm>
        <a:graphic>
          <a:graphicData uri="http://schemas.openxmlformats.org/drawingml/2006/table">
            <a:tbl>
              <a:tblPr>
                <a:noFill/>
                <a:tableStyleId>{36150B0B-6682-4A7A-99A6-7B7D0E533262}</a:tableStyleId>
              </a:tblPr>
              <a:tblGrid>
                <a:gridCol w="9043800">
                  <a:extLst>
                    <a:ext uri="{9D8B030D-6E8A-4147-A177-3AD203B41FA5}">
                      <a16:colId xmlns:a16="http://schemas.microsoft.com/office/drawing/2014/main" val="20000"/>
                    </a:ext>
                  </a:extLst>
                </a:gridCol>
              </a:tblGrid>
              <a:tr h="312375">
                <a:tc>
                  <a:txBody>
                    <a:bodyPr/>
                    <a:lstStyle/>
                    <a:p>
                      <a:pPr marL="0" lvl="0" indent="0" algn="l" rtl="0">
                        <a:lnSpc>
                          <a:spcPct val="115000"/>
                        </a:lnSpc>
                        <a:spcBef>
                          <a:spcPts val="0"/>
                        </a:spcBef>
                        <a:spcAft>
                          <a:spcPts val="0"/>
                        </a:spcAft>
                        <a:buNone/>
                      </a:pPr>
                      <a:endParaRPr sz="10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alpha val="0"/>
                        </a:srgbClr>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0"/>
                  </a:ext>
                </a:extLst>
              </a:tr>
              <a:tr h="312375">
                <a:tc>
                  <a:txBody>
                    <a:bodyPr/>
                    <a:lstStyle/>
                    <a:p>
                      <a:pPr marL="0" lvl="0" indent="0" algn="l" rtl="0">
                        <a:lnSpc>
                          <a:spcPct val="115000"/>
                        </a:lnSpc>
                        <a:spcBef>
                          <a:spcPts val="0"/>
                        </a:spcBef>
                        <a:spcAft>
                          <a:spcPts val="0"/>
                        </a:spcAft>
                        <a:buNone/>
                      </a:pPr>
                      <a:endParaRPr sz="10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1"/>
                  </a:ext>
                </a:extLst>
              </a:tr>
              <a:tr h="312375">
                <a:tc>
                  <a:txBody>
                    <a:bodyPr/>
                    <a:lstStyle/>
                    <a:p>
                      <a:pPr marL="0" lvl="0" indent="0" algn="l" rtl="0">
                        <a:lnSpc>
                          <a:spcPct val="115000"/>
                        </a:lnSpc>
                        <a:spcBef>
                          <a:spcPts val="0"/>
                        </a:spcBef>
                        <a:spcAft>
                          <a:spcPts val="0"/>
                        </a:spcAft>
                        <a:buNone/>
                      </a:pPr>
                      <a:endParaRPr sz="10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2"/>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3"/>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4"/>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5"/>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6"/>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7"/>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8"/>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09"/>
                  </a:ext>
                </a:extLst>
              </a:tr>
              <a:tr h="312375">
                <a:tc>
                  <a:txBody>
                    <a:bodyPr/>
                    <a:lstStyle/>
                    <a:p>
                      <a:pPr marL="0" lvl="0" indent="0" algn="l" rtl="0">
                        <a:lnSpc>
                          <a:spcPct val="115000"/>
                        </a:lnSpc>
                        <a:spcBef>
                          <a:spcPts val="0"/>
                        </a:spcBef>
                        <a:spcAft>
                          <a:spcPts val="0"/>
                        </a:spcAft>
                        <a:buNone/>
                      </a:pPr>
                      <a:endParaRPr sz="10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10"/>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11"/>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12"/>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tcPr>
                </a:tc>
                <a:extLst>
                  <a:ext uri="{0D108BD9-81ED-4DB2-BD59-A6C34878D82A}">
                    <a16:rowId xmlns:a16="http://schemas.microsoft.com/office/drawing/2014/main" val="10013"/>
                  </a:ext>
                </a:extLst>
              </a:tr>
              <a:tr h="312375">
                <a:tc>
                  <a:txBody>
                    <a:bodyPr/>
                    <a:lstStyle/>
                    <a:p>
                      <a:pPr marL="0" lvl="0" indent="0" algn="l" rtl="0">
                        <a:lnSpc>
                          <a:spcPct val="115000"/>
                        </a:lnSpc>
                        <a:spcBef>
                          <a:spcPts val="0"/>
                        </a:spcBef>
                        <a:spcAft>
                          <a:spcPts val="0"/>
                        </a:spcAft>
                        <a:buNone/>
                      </a:pPr>
                      <a:endParaRPr sz="100" dirty="0"/>
                    </a:p>
                  </a:txBody>
                  <a:tcPr marL="91425" marR="91425" marT="91425" marB="91425">
                    <a:lnL w="9525" cap="flat" cmpd="sng">
                      <a:solidFill>
                        <a:srgbClr val="F3F3F3">
                          <a:alpha val="0"/>
                        </a:srgbClr>
                      </a:solidFill>
                      <a:prstDash val="solid"/>
                      <a:round/>
                      <a:headEnd type="none" w="sm" len="sm"/>
                      <a:tailEnd type="none" w="sm" len="sm"/>
                    </a:lnL>
                    <a:lnR w="9525" cap="flat" cmpd="sng">
                      <a:solidFill>
                        <a:srgbClr val="F3F3F3">
                          <a:alpha val="0"/>
                        </a:srgbClr>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alpha val="0"/>
                        </a:srgbClr>
                      </a:solidFill>
                      <a:prstDash val="solid"/>
                      <a:round/>
                      <a:headEnd type="none" w="sm" len="sm"/>
                      <a:tailEnd type="none" w="sm" len="sm"/>
                    </a:lnB>
                  </a:tcPr>
                </a:tc>
                <a:extLst>
                  <a:ext uri="{0D108BD9-81ED-4DB2-BD59-A6C34878D82A}">
                    <a16:rowId xmlns:a16="http://schemas.microsoft.com/office/drawing/2014/main" val="10014"/>
                  </a:ext>
                </a:extLst>
              </a:tr>
            </a:tbl>
          </a:graphicData>
        </a:graphic>
      </p:graphicFrame>
      <p:sp>
        <p:nvSpPr>
          <p:cNvPr id="97" name="Google Shape;97;p1"/>
          <p:cNvSpPr/>
          <p:nvPr/>
        </p:nvSpPr>
        <p:spPr>
          <a:xfrm rot="5400000">
            <a:off x="-508383" y="6180330"/>
            <a:ext cx="1131345" cy="114589"/>
          </a:xfrm>
          <a:custGeom>
            <a:avLst/>
            <a:gdLst/>
            <a:ahLst/>
            <a:cxnLst/>
            <a:rect l="l" t="t" r="r" b="b"/>
            <a:pathLst>
              <a:path w="919793" h="87640" extrusionOk="0">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1"/>
          <p:cNvSpPr txBox="1">
            <a:spLocks noGrp="1"/>
          </p:cNvSpPr>
          <p:nvPr>
            <p:ph type="title"/>
          </p:nvPr>
        </p:nvSpPr>
        <p:spPr>
          <a:xfrm>
            <a:off x="706309" y="493231"/>
            <a:ext cx="8818200" cy="6228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1pPr>
            <a:lvl2pPr lvl="1">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2pPr>
            <a:lvl3pPr lvl="2">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3pPr>
            <a:lvl4pPr lvl="3">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4pPr>
            <a:lvl5pPr lvl="4">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5pPr>
            <a:lvl6pPr lvl="5">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6pPr>
            <a:lvl7pPr lvl="6">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7pPr>
            <a:lvl8pPr lvl="7">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8pPr>
            <a:lvl9pPr lvl="8">
              <a:spcBef>
                <a:spcPts val="0"/>
              </a:spcBef>
              <a:spcAft>
                <a:spcPts val="0"/>
              </a:spcAft>
              <a:buClr>
                <a:schemeClr val="dk1"/>
              </a:buClr>
              <a:buSzPts val="3600"/>
              <a:buFont typeface="Sriracha"/>
              <a:buNone/>
              <a:defRPr sz="3600" b="1">
                <a:solidFill>
                  <a:schemeClr val="dk1"/>
                </a:solidFill>
                <a:latin typeface="Sriracha"/>
                <a:ea typeface="Sriracha"/>
                <a:cs typeface="Sriracha"/>
                <a:sym typeface="Sriracha"/>
              </a:defRPr>
            </a:lvl9pPr>
          </a:lstStyle>
          <a:p>
            <a:endParaRPr dirty="0"/>
          </a:p>
        </p:txBody>
      </p:sp>
      <p:sp useBgFill="1">
        <p:nvSpPr>
          <p:cNvPr id="2" name="文本框 1">
            <a:extLst>
              <a:ext uri="{FF2B5EF4-FFF2-40B4-BE49-F238E27FC236}">
                <a16:creationId xmlns:a16="http://schemas.microsoft.com/office/drawing/2014/main" id="{C1B06333-B61E-B47F-7490-66BB177A8251}"/>
              </a:ext>
            </a:extLst>
          </p:cNvPr>
          <p:cNvSpPr txBox="1"/>
          <p:nvPr userDrawn="1"/>
        </p:nvSpPr>
        <p:spPr>
          <a:xfrm>
            <a:off x="0" y="5650523"/>
            <a:ext cx="351692" cy="1207477"/>
          </a:xfrm>
          <a:prstGeom prst="rect">
            <a:avLst/>
          </a:prstGeom>
        </p:spPr>
        <p:txBody>
          <a:bodyPr wrap="square" rtlCol="0">
            <a:spAutoFit/>
          </a:bodyPr>
          <a:lstStyle/>
          <a:p>
            <a:endParaRPr lang="en-US"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6"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22_E492F928.xm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27_14B63A9E.xm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2C_FB7491A3.xm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29_55F339C1.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42_4D635350.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145_1DA09D4D.xml"/><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1"/>
          <p:cNvSpPr/>
          <p:nvPr/>
        </p:nvSpPr>
        <p:spPr>
          <a:xfrm>
            <a:off x="2297152" y="4140398"/>
            <a:ext cx="6667393"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6" name="Google Shape;226;p21"/>
          <p:cNvSpPr txBox="1">
            <a:spLocks noGrp="1"/>
          </p:cNvSpPr>
          <p:nvPr>
            <p:ph type="ctrTitle"/>
          </p:nvPr>
        </p:nvSpPr>
        <p:spPr>
          <a:xfrm>
            <a:off x="1973658" y="1574525"/>
            <a:ext cx="8285158" cy="2736900"/>
          </a:xfrm>
          <a:prstGeom prst="rect">
            <a:avLst/>
          </a:prstGeom>
        </p:spPr>
        <p:txBody>
          <a:bodyPr spcFirstLastPara="1" wrap="square" lIns="121900" tIns="121900" rIns="121900" bIns="121900" anchor="b" anchorCtr="0">
            <a:normAutofit fontScale="90000"/>
          </a:bodyPr>
          <a:lstStyle/>
          <a:p>
            <a:pPr lvl="0"/>
            <a:r>
              <a:rPr lang="en-US" dirty="0"/>
              <a:t>Applications of LLMs in Library Information Organization</a:t>
            </a:r>
            <a:r>
              <a:rPr lang="en-US" sz="7200" dirty="0"/>
              <a:t> </a:t>
            </a:r>
            <a:endParaRPr dirty="0"/>
          </a:p>
        </p:txBody>
      </p:sp>
      <p:sp>
        <p:nvSpPr>
          <p:cNvPr id="227" name="Google Shape;227;p21"/>
          <p:cNvSpPr txBox="1">
            <a:spLocks noGrp="1"/>
          </p:cNvSpPr>
          <p:nvPr>
            <p:ph type="subTitle" idx="1"/>
          </p:nvPr>
        </p:nvSpPr>
        <p:spPr>
          <a:xfrm>
            <a:off x="2105330" y="4140397"/>
            <a:ext cx="7641600" cy="1735967"/>
          </a:xfrm>
          <a:prstGeom prst="rect">
            <a:avLst/>
          </a:prstGeom>
        </p:spPr>
        <p:txBody>
          <a:bodyPr spcFirstLastPara="1" wrap="square" lIns="121900" tIns="121900" rIns="121900" bIns="121900" anchor="t" anchorCtr="0">
            <a:noAutofit/>
          </a:bodyPr>
          <a:lstStyle/>
          <a:p>
            <a:pPr marL="0" lvl="0" indent="0">
              <a:lnSpc>
                <a:spcPct val="509000"/>
              </a:lnSpc>
              <a:buClr>
                <a:schemeClr val="dk1"/>
              </a:buClr>
              <a:buSzPts val="1100"/>
            </a:pPr>
            <a:r>
              <a:rPr lang="en-US" sz="1800" dirty="0">
                <a:solidFill>
                  <a:schemeClr val="dk1"/>
                </a:solidFill>
                <a:latin typeface="Maven Pro" panose="020B0604020202020204" charset="0"/>
                <a:ea typeface="Times New Roman"/>
                <a:cs typeface="Times New Roman"/>
                <a:sym typeface="Times New Roman"/>
              </a:rPr>
              <a:t>Instructors</a:t>
            </a:r>
            <a:r>
              <a:rPr lang="en-US" sz="2000" dirty="0">
                <a:solidFill>
                  <a:schemeClr val="dk1"/>
                </a:solidFill>
                <a:latin typeface="Maven Pro" panose="020B0604020202020204" charset="0"/>
                <a:ea typeface="Times New Roman"/>
                <a:cs typeface="Times New Roman"/>
                <a:sym typeface="Times New Roman"/>
              </a:rPr>
              <a:t>: Lingzi Hong &amp; Jinyu Liu</a:t>
            </a:r>
          </a:p>
        </p:txBody>
      </p:sp>
      <p:sp useBgFill="1">
        <p:nvSpPr>
          <p:cNvPr id="3" name="矩形 2">
            <a:extLst>
              <a:ext uri="{FF2B5EF4-FFF2-40B4-BE49-F238E27FC236}">
                <a16:creationId xmlns:a16="http://schemas.microsoft.com/office/drawing/2014/main" id="{02F0A40C-4F6A-37C8-0E0D-91CCF52F9D7C}"/>
              </a:ext>
            </a:extLst>
          </p:cNvPr>
          <p:cNvSpPr/>
          <p:nvPr/>
        </p:nvSpPr>
        <p:spPr>
          <a:xfrm>
            <a:off x="0" y="5492663"/>
            <a:ext cx="225468" cy="1365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A22E0DD-8B08-9BAB-4FC4-E2B77ECECF02}"/>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15B19AEC-26CC-A078-EE3E-E4BA2514A47D}"/>
              </a:ext>
            </a:extLst>
          </p:cNvPr>
          <p:cNvSpPr/>
          <p:nvPr/>
        </p:nvSpPr>
        <p:spPr>
          <a:xfrm>
            <a:off x="550785" y="1218928"/>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5" name="Google Shape;275;p25">
            <a:extLst>
              <a:ext uri="{FF2B5EF4-FFF2-40B4-BE49-F238E27FC236}">
                <a16:creationId xmlns:a16="http://schemas.microsoft.com/office/drawing/2014/main" id="{CB8339D4-CD34-ECCC-F83E-43096ABAE335}"/>
              </a:ext>
            </a:extLst>
          </p:cNvPr>
          <p:cNvSpPr txBox="1">
            <a:spLocks noGrp="1"/>
          </p:cNvSpPr>
          <p:nvPr>
            <p:ph type="body" idx="4294967295"/>
          </p:nvPr>
        </p:nvSpPr>
        <p:spPr>
          <a:xfrm>
            <a:off x="550785" y="2574300"/>
            <a:ext cx="10631565" cy="2635500"/>
          </a:xfrm>
          <a:prstGeom prst="rect">
            <a:avLst/>
          </a:prstGeom>
        </p:spPr>
        <p:txBody>
          <a:bodyPr spcFirstLastPara="1" wrap="square" lIns="121900" tIns="121900" rIns="121900" bIns="121900" anchor="t" anchorCtr="0">
            <a:normAutofit/>
          </a:bodyPr>
          <a:lstStyle/>
          <a:p>
            <a:pPr lvl="0"/>
            <a:r>
              <a:rPr lang="en-US" dirty="0"/>
              <a:t>Understand the foundational concepts and background of large language models (LLMs).</a:t>
            </a:r>
          </a:p>
          <a:p>
            <a:pPr lvl="0"/>
            <a:r>
              <a:rPr lang="en-US" dirty="0"/>
              <a:t>Explore the application of LLMs in library information organization tasks, including classification and subject analysis.</a:t>
            </a:r>
          </a:p>
          <a:p>
            <a:pPr lvl="0"/>
            <a:r>
              <a:rPr lang="en-US" dirty="0"/>
              <a:t>Understand training strategies for LLMs, such as few-shot learning, fine-tuning, and Chain-of-Thought reasoning.</a:t>
            </a:r>
          </a:p>
          <a:p>
            <a:r>
              <a:rPr lang="en-US" dirty="0"/>
              <a:t>Learn to apply LLMs in subject analysis by structuring outputs to meet user needs.</a:t>
            </a:r>
          </a:p>
        </p:txBody>
      </p:sp>
      <p:grpSp>
        <p:nvGrpSpPr>
          <p:cNvPr id="2" name="Google Shape;573;p41">
            <a:extLst>
              <a:ext uri="{FF2B5EF4-FFF2-40B4-BE49-F238E27FC236}">
                <a16:creationId xmlns:a16="http://schemas.microsoft.com/office/drawing/2014/main" id="{35295C23-DA70-C9A2-BA8D-01D8EC8E99E2}"/>
              </a:ext>
            </a:extLst>
          </p:cNvPr>
          <p:cNvGrpSpPr/>
          <p:nvPr/>
        </p:nvGrpSpPr>
        <p:grpSpPr>
          <a:xfrm>
            <a:off x="8898076" y="1077238"/>
            <a:ext cx="809595" cy="1113862"/>
            <a:chOff x="3741075" y="1171575"/>
            <a:chExt cx="172650" cy="279725"/>
          </a:xfrm>
        </p:grpSpPr>
        <p:sp>
          <p:nvSpPr>
            <p:cNvPr id="3" name="Google Shape;574;p41">
              <a:extLst>
                <a:ext uri="{FF2B5EF4-FFF2-40B4-BE49-F238E27FC236}">
                  <a16:creationId xmlns:a16="http://schemas.microsoft.com/office/drawing/2014/main" id="{D5E18BA4-FB73-E32F-A36F-2C5737469B21}"/>
                </a:ext>
              </a:extLst>
            </p:cNvPr>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Google Shape;575;p41">
              <a:extLst>
                <a:ext uri="{FF2B5EF4-FFF2-40B4-BE49-F238E27FC236}">
                  <a16:creationId xmlns:a16="http://schemas.microsoft.com/office/drawing/2014/main" id="{1C457305-F9D4-C5D3-7B03-B0D949078B7A}"/>
                </a:ext>
              </a:extLst>
            </p:cNvPr>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Google Shape;576;p41">
              <a:extLst>
                <a:ext uri="{FF2B5EF4-FFF2-40B4-BE49-F238E27FC236}">
                  <a16:creationId xmlns:a16="http://schemas.microsoft.com/office/drawing/2014/main" id="{02933150-9154-ACA3-83CD-E904505A5019}"/>
                </a:ext>
              </a:extLst>
            </p:cNvPr>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Google Shape;577;p41">
              <a:extLst>
                <a:ext uri="{FF2B5EF4-FFF2-40B4-BE49-F238E27FC236}">
                  <a16:creationId xmlns:a16="http://schemas.microsoft.com/office/drawing/2014/main" id="{431CC0E6-E36C-C4B5-7F4F-C0610D90F8DF}"/>
                </a:ext>
              </a:extLst>
            </p:cNvPr>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7" name="Google Shape;88;p18">
            <a:extLst>
              <a:ext uri="{FF2B5EF4-FFF2-40B4-BE49-F238E27FC236}">
                <a16:creationId xmlns:a16="http://schemas.microsoft.com/office/drawing/2014/main" id="{090186D6-EE48-C0A4-0541-B8C5403CF423}"/>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Learning Objectives</a:t>
            </a:r>
          </a:p>
        </p:txBody>
      </p:sp>
    </p:spTree>
    <p:extLst>
      <p:ext uri="{BB962C8B-B14F-4D97-AF65-F5344CB8AC3E}">
        <p14:creationId xmlns:p14="http://schemas.microsoft.com/office/powerpoint/2010/main" val="204591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3"/>
          <p:cNvSpPr txBox="1">
            <a:spLocks noGrp="1"/>
          </p:cNvSpPr>
          <p:nvPr>
            <p:ph type="title"/>
          </p:nvPr>
        </p:nvSpPr>
        <p:spPr>
          <a:xfrm>
            <a:off x="1801050" y="541936"/>
            <a:ext cx="8589900" cy="787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990"/>
              <a:buNone/>
            </a:pPr>
            <a:r>
              <a:rPr lang="en" dirty="0"/>
              <a:t>Table of contents.</a:t>
            </a:r>
            <a:endParaRPr dirty="0"/>
          </a:p>
        </p:txBody>
      </p:sp>
      <p:sp>
        <p:nvSpPr>
          <p:cNvPr id="255" name="Google Shape;255;p23"/>
          <p:cNvSpPr txBox="1">
            <a:spLocks noGrp="1"/>
          </p:cNvSpPr>
          <p:nvPr>
            <p:ph type="subTitle" idx="3"/>
          </p:nvPr>
        </p:nvSpPr>
        <p:spPr>
          <a:xfrm>
            <a:off x="2184519" y="1839859"/>
            <a:ext cx="5945059" cy="385800"/>
          </a:xfrm>
          <a:prstGeom prst="rect">
            <a:avLst/>
          </a:prstGeom>
        </p:spPr>
        <p:txBody>
          <a:bodyPr spcFirstLastPara="1" wrap="square" lIns="121900" tIns="121900" rIns="121900" bIns="121900" anchor="ctr" anchorCtr="0">
            <a:noAutofit/>
          </a:bodyPr>
          <a:lstStyle/>
          <a:p>
            <a:pPr marL="0" indent="0" algn="l"/>
            <a:r>
              <a:rPr lang="en" sz="2400" dirty="0"/>
              <a:t>01 | </a:t>
            </a:r>
            <a:r>
              <a:rPr lang="en-US" sz="2400" dirty="0"/>
              <a:t>Foundations Of LLM Training</a:t>
            </a:r>
            <a:endParaRPr sz="2400" dirty="0"/>
          </a:p>
        </p:txBody>
      </p:sp>
      <p:sp>
        <p:nvSpPr>
          <p:cNvPr id="256" name="Google Shape;256;p23"/>
          <p:cNvSpPr txBox="1">
            <a:spLocks noGrp="1"/>
          </p:cNvSpPr>
          <p:nvPr>
            <p:ph type="subTitle" idx="5"/>
          </p:nvPr>
        </p:nvSpPr>
        <p:spPr>
          <a:xfrm>
            <a:off x="2184520" y="2622232"/>
            <a:ext cx="8589900" cy="385800"/>
          </a:xfrm>
          <a:prstGeom prst="rect">
            <a:avLst/>
          </a:prstGeom>
        </p:spPr>
        <p:txBody>
          <a:bodyPr spcFirstLastPara="1" wrap="square" lIns="121900" tIns="121900" rIns="121900" bIns="121900" anchor="ctr" anchorCtr="0">
            <a:noAutofit/>
          </a:bodyPr>
          <a:lstStyle/>
          <a:p>
            <a:pPr marL="0" indent="0" algn="l"/>
            <a:r>
              <a:rPr lang="en" sz="2400" dirty="0"/>
              <a:t>02 | </a:t>
            </a:r>
            <a:r>
              <a:rPr lang="en-US" sz="2400" dirty="0"/>
              <a:t>Application of LLMs in Library Information Organization </a:t>
            </a:r>
          </a:p>
        </p:txBody>
      </p:sp>
      <p:sp>
        <p:nvSpPr>
          <p:cNvPr id="257" name="Google Shape;257;p23"/>
          <p:cNvSpPr txBox="1">
            <a:spLocks noGrp="1"/>
          </p:cNvSpPr>
          <p:nvPr>
            <p:ph type="subTitle" idx="7"/>
          </p:nvPr>
        </p:nvSpPr>
        <p:spPr>
          <a:xfrm>
            <a:off x="2184519" y="3404605"/>
            <a:ext cx="3307435" cy="385800"/>
          </a:xfrm>
          <a:prstGeom prst="rect">
            <a:avLst/>
          </a:prstGeom>
        </p:spPr>
        <p:txBody>
          <a:bodyPr spcFirstLastPara="1" wrap="square" lIns="121900" tIns="121900" rIns="121900" bIns="121900" anchor="ctr" anchorCtr="0">
            <a:noAutofit/>
          </a:bodyPr>
          <a:lstStyle/>
          <a:p>
            <a:pPr marL="0" indent="0" algn="l"/>
            <a:r>
              <a:rPr lang="en" sz="2400" dirty="0"/>
              <a:t>03 | </a:t>
            </a:r>
            <a:r>
              <a:rPr lang="en-US" sz="2400" dirty="0"/>
              <a:t>Demo Showcase</a:t>
            </a:r>
          </a:p>
        </p:txBody>
      </p:sp>
      <p:sp>
        <p:nvSpPr>
          <p:cNvPr id="258" name="Google Shape;258;p23"/>
          <p:cNvSpPr txBox="1">
            <a:spLocks noGrp="1"/>
          </p:cNvSpPr>
          <p:nvPr>
            <p:ph type="subTitle" idx="9"/>
          </p:nvPr>
        </p:nvSpPr>
        <p:spPr>
          <a:xfrm>
            <a:off x="2184519" y="4186977"/>
            <a:ext cx="3307435" cy="385800"/>
          </a:xfrm>
          <a:prstGeom prst="rect">
            <a:avLst/>
          </a:prstGeom>
        </p:spPr>
        <p:txBody>
          <a:bodyPr spcFirstLastPara="1" wrap="square" lIns="121900" tIns="121900" rIns="121900" bIns="121900" anchor="ctr" anchorCtr="0">
            <a:noAutofit/>
          </a:bodyPr>
          <a:lstStyle/>
          <a:p>
            <a:pPr marL="0" indent="0" algn="l"/>
            <a:r>
              <a:rPr lang="en" sz="2400" dirty="0"/>
              <a:t>04 | </a:t>
            </a:r>
            <a:r>
              <a:rPr lang="en-US" sz="2400" dirty="0"/>
              <a:t>Q&amp;A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3">
          <a:extLst>
            <a:ext uri="{FF2B5EF4-FFF2-40B4-BE49-F238E27FC236}">
              <a16:creationId xmlns:a16="http://schemas.microsoft.com/office/drawing/2014/main" id="{FBAE0F89-4A0B-9758-7A66-D0D67B49E877}"/>
            </a:ext>
          </a:extLst>
        </p:cNvPr>
        <p:cNvGrpSpPr/>
        <p:nvPr/>
      </p:nvGrpSpPr>
      <p:grpSpPr>
        <a:xfrm>
          <a:off x="0" y="0"/>
          <a:ext cx="0" cy="0"/>
          <a:chOff x="0" y="0"/>
          <a:chExt cx="0" cy="0"/>
        </a:xfrm>
      </p:grpSpPr>
      <p:sp>
        <p:nvSpPr>
          <p:cNvPr id="264" name="Google Shape;264;p24">
            <a:extLst>
              <a:ext uri="{FF2B5EF4-FFF2-40B4-BE49-F238E27FC236}">
                <a16:creationId xmlns:a16="http://schemas.microsoft.com/office/drawing/2014/main" id="{70DD1905-7E76-F726-AEC6-C15491B1EB7D}"/>
              </a:ext>
            </a:extLst>
          </p:cNvPr>
          <p:cNvSpPr txBox="1">
            <a:spLocks noGrp="1"/>
          </p:cNvSpPr>
          <p:nvPr>
            <p:ph type="title"/>
          </p:nvPr>
        </p:nvSpPr>
        <p:spPr>
          <a:xfrm>
            <a:off x="1661125" y="3180025"/>
            <a:ext cx="8442900" cy="1122300"/>
          </a:xfrm>
          <a:prstGeom prst="rect">
            <a:avLst/>
          </a:prstGeom>
        </p:spPr>
        <p:txBody>
          <a:bodyPr spcFirstLastPara="1" wrap="square" lIns="121900" tIns="121900" rIns="121900" bIns="121900" anchor="ctr" anchorCtr="0">
            <a:normAutofit/>
          </a:bodyPr>
          <a:lstStyle/>
          <a:p>
            <a:pPr lvl="0"/>
            <a:r>
              <a:rPr lang="en-US" dirty="0"/>
              <a:t>Foundations of LLM Training </a:t>
            </a:r>
            <a:endParaRPr dirty="0"/>
          </a:p>
        </p:txBody>
      </p:sp>
      <p:sp>
        <p:nvSpPr>
          <p:cNvPr id="265" name="Google Shape;265;p24">
            <a:extLst>
              <a:ext uri="{FF2B5EF4-FFF2-40B4-BE49-F238E27FC236}">
                <a16:creationId xmlns:a16="http://schemas.microsoft.com/office/drawing/2014/main" id="{41E23A1F-5140-182F-71E4-5664F7AA9964}"/>
              </a:ext>
            </a:extLst>
          </p:cNvPr>
          <p:cNvSpPr/>
          <p:nvPr/>
        </p:nvSpPr>
        <p:spPr>
          <a:xfrm>
            <a:off x="5155800" y="1978225"/>
            <a:ext cx="1096501" cy="764001"/>
          </a:xfrm>
          <a:prstGeom prst="rect">
            <a:avLst/>
          </a:prstGeom>
        </p:spPr>
        <p:txBody>
          <a:bodyPr>
            <a:prstTxWarp prst="textPlain">
              <a:avLst/>
            </a:prstTxWarp>
          </a:bodyPr>
          <a:lstStyle/>
          <a:p>
            <a:pPr lvl="0" algn="ctr"/>
            <a:r>
              <a:rPr b="0" i="0" dirty="0">
                <a:ln>
                  <a:noFill/>
                </a:ln>
                <a:solidFill>
                  <a:schemeClr val="dk2"/>
                </a:solidFill>
                <a:latin typeface="Sriracha"/>
              </a:rPr>
              <a:t>0</a:t>
            </a:r>
            <a:r>
              <a:rPr lang="en-US" dirty="0">
                <a:solidFill>
                  <a:schemeClr val="dk2"/>
                </a:solidFill>
                <a:latin typeface="Sriracha"/>
              </a:rPr>
              <a:t>1</a:t>
            </a:r>
            <a:endParaRPr b="0" i="0" dirty="0">
              <a:ln>
                <a:noFill/>
              </a:ln>
              <a:solidFill>
                <a:schemeClr val="dk2"/>
              </a:solidFill>
              <a:latin typeface="Sriracha"/>
            </a:endParaRPr>
          </a:p>
        </p:txBody>
      </p:sp>
      <p:sp>
        <p:nvSpPr>
          <p:cNvPr id="267" name="Google Shape;267;p24">
            <a:extLst>
              <a:ext uri="{FF2B5EF4-FFF2-40B4-BE49-F238E27FC236}">
                <a16:creationId xmlns:a16="http://schemas.microsoft.com/office/drawing/2014/main" id="{5AA9889D-36AB-EEB7-B252-CC0943480A57}"/>
              </a:ext>
            </a:extLst>
          </p:cNvPr>
          <p:cNvSpPr/>
          <p:nvPr/>
        </p:nvSpPr>
        <p:spPr>
          <a:xfrm>
            <a:off x="4790481" y="1359554"/>
            <a:ext cx="1827151" cy="1876535"/>
          </a:xfrm>
          <a:custGeom>
            <a:avLst/>
            <a:gdLst/>
            <a:ahLst/>
            <a:cxnLst/>
            <a:rect l="l" t="t" r="r" b="b"/>
            <a:pathLst>
              <a:path w="896761" h="920999" extrusionOk="0">
                <a:moveTo>
                  <a:pt x="427486" y="14"/>
                </a:moveTo>
                <a:cubicBezTo>
                  <a:pt x="348122" y="633"/>
                  <a:pt x="269378" y="22052"/>
                  <a:pt x="200410" y="61242"/>
                </a:cubicBezTo>
                <a:cubicBezTo>
                  <a:pt x="172219" y="77264"/>
                  <a:pt x="146088" y="96230"/>
                  <a:pt x="121472" y="117284"/>
                </a:cubicBezTo>
                <a:cubicBezTo>
                  <a:pt x="95341" y="139537"/>
                  <a:pt x="92260" y="178820"/>
                  <a:pt x="114513" y="204950"/>
                </a:cubicBezTo>
                <a:cubicBezTo>
                  <a:pt x="136766" y="231085"/>
                  <a:pt x="175923" y="234162"/>
                  <a:pt x="202054" y="211909"/>
                </a:cubicBezTo>
                <a:cubicBezTo>
                  <a:pt x="212793" y="202805"/>
                  <a:pt x="223824" y="194065"/>
                  <a:pt x="235451" y="186102"/>
                </a:cubicBezTo>
                <a:cubicBezTo>
                  <a:pt x="264075" y="166501"/>
                  <a:pt x="295606" y="151256"/>
                  <a:pt x="328687" y="140816"/>
                </a:cubicBezTo>
                <a:cubicBezTo>
                  <a:pt x="388065" y="122069"/>
                  <a:pt x="451167" y="119600"/>
                  <a:pt x="512241" y="130821"/>
                </a:cubicBezTo>
                <a:cubicBezTo>
                  <a:pt x="525645" y="133282"/>
                  <a:pt x="539040" y="136075"/>
                  <a:pt x="552091" y="140055"/>
                </a:cubicBezTo>
                <a:cubicBezTo>
                  <a:pt x="564992" y="143990"/>
                  <a:pt x="577671" y="148961"/>
                  <a:pt x="589917" y="154604"/>
                </a:cubicBezTo>
                <a:cubicBezTo>
                  <a:pt x="615950" y="166602"/>
                  <a:pt x="640417" y="182629"/>
                  <a:pt x="662657" y="200651"/>
                </a:cubicBezTo>
                <a:cubicBezTo>
                  <a:pt x="772989" y="290070"/>
                  <a:pt x="825930" y="437321"/>
                  <a:pt x="795484" y="576366"/>
                </a:cubicBezTo>
                <a:cubicBezTo>
                  <a:pt x="785052" y="624008"/>
                  <a:pt x="764468" y="669598"/>
                  <a:pt x="735649" y="708942"/>
                </a:cubicBezTo>
                <a:cubicBezTo>
                  <a:pt x="705523" y="750071"/>
                  <a:pt x="666742" y="784723"/>
                  <a:pt x="622553" y="810145"/>
                </a:cubicBezTo>
                <a:cubicBezTo>
                  <a:pt x="589969" y="828892"/>
                  <a:pt x="554844" y="841818"/>
                  <a:pt x="518439" y="850881"/>
                </a:cubicBezTo>
                <a:cubicBezTo>
                  <a:pt x="505979" y="853982"/>
                  <a:pt x="493438" y="856864"/>
                  <a:pt x="480743" y="858848"/>
                </a:cubicBezTo>
                <a:cubicBezTo>
                  <a:pt x="437533" y="865604"/>
                  <a:pt x="393323" y="864459"/>
                  <a:pt x="350442" y="855941"/>
                </a:cubicBezTo>
                <a:cubicBezTo>
                  <a:pt x="311094" y="848124"/>
                  <a:pt x="272876" y="833709"/>
                  <a:pt x="237981" y="813942"/>
                </a:cubicBezTo>
                <a:cubicBezTo>
                  <a:pt x="155468" y="767190"/>
                  <a:pt x="91321" y="690005"/>
                  <a:pt x="60875" y="600149"/>
                </a:cubicBezTo>
                <a:cubicBezTo>
                  <a:pt x="44258" y="551101"/>
                  <a:pt x="37659" y="498998"/>
                  <a:pt x="41015" y="447332"/>
                </a:cubicBezTo>
                <a:cubicBezTo>
                  <a:pt x="44132" y="399341"/>
                  <a:pt x="56293" y="352638"/>
                  <a:pt x="75930" y="308813"/>
                </a:cubicBezTo>
                <a:cubicBezTo>
                  <a:pt x="80201" y="299498"/>
                  <a:pt x="76137" y="288540"/>
                  <a:pt x="66822" y="284269"/>
                </a:cubicBezTo>
                <a:cubicBezTo>
                  <a:pt x="57507" y="279999"/>
                  <a:pt x="46423" y="284063"/>
                  <a:pt x="42153" y="293378"/>
                </a:cubicBezTo>
                <a:cubicBezTo>
                  <a:pt x="16366" y="348448"/>
                  <a:pt x="1756" y="407838"/>
                  <a:pt x="153" y="468714"/>
                </a:cubicBezTo>
                <a:cubicBezTo>
                  <a:pt x="-1324" y="524817"/>
                  <a:pt x="7877" y="581118"/>
                  <a:pt x="27604" y="633675"/>
                </a:cubicBezTo>
                <a:cubicBezTo>
                  <a:pt x="47407" y="686418"/>
                  <a:pt x="77319" y="735226"/>
                  <a:pt x="115399" y="776748"/>
                </a:cubicBezTo>
                <a:cubicBezTo>
                  <a:pt x="168118" y="834239"/>
                  <a:pt x="236228" y="877344"/>
                  <a:pt x="310721" y="900471"/>
                </a:cubicBezTo>
                <a:cubicBezTo>
                  <a:pt x="353441" y="913728"/>
                  <a:pt x="397963" y="920416"/>
                  <a:pt x="442666" y="920962"/>
                </a:cubicBezTo>
                <a:cubicBezTo>
                  <a:pt x="472578" y="921331"/>
                  <a:pt x="502862" y="918959"/>
                  <a:pt x="532231" y="913121"/>
                </a:cubicBezTo>
                <a:cubicBezTo>
                  <a:pt x="565656" y="906474"/>
                  <a:pt x="598292" y="894893"/>
                  <a:pt x="629005" y="880230"/>
                </a:cubicBezTo>
                <a:cubicBezTo>
                  <a:pt x="696350" y="848080"/>
                  <a:pt x="754922" y="799875"/>
                  <a:pt x="800294" y="740695"/>
                </a:cubicBezTo>
                <a:cubicBezTo>
                  <a:pt x="839172" y="689976"/>
                  <a:pt x="867541" y="631153"/>
                  <a:pt x="883025" y="569156"/>
                </a:cubicBezTo>
                <a:cubicBezTo>
                  <a:pt x="896882" y="513676"/>
                  <a:pt x="900335" y="455355"/>
                  <a:pt x="893020" y="398629"/>
                </a:cubicBezTo>
                <a:cubicBezTo>
                  <a:pt x="881301" y="307777"/>
                  <a:pt x="840556" y="221928"/>
                  <a:pt x="778786" y="154474"/>
                </a:cubicBezTo>
                <a:cubicBezTo>
                  <a:pt x="737410" y="109293"/>
                  <a:pt x="687946" y="74435"/>
                  <a:pt x="632928" y="47834"/>
                </a:cubicBezTo>
                <a:cubicBezTo>
                  <a:pt x="619047" y="41123"/>
                  <a:pt x="604822" y="35354"/>
                  <a:pt x="590423" y="29869"/>
                </a:cubicBezTo>
                <a:cubicBezTo>
                  <a:pt x="573388" y="23380"/>
                  <a:pt x="556127" y="17352"/>
                  <a:pt x="538429" y="12919"/>
                </a:cubicBezTo>
                <a:cubicBezTo>
                  <a:pt x="502327" y="3876"/>
                  <a:pt x="464676" y="-273"/>
                  <a:pt x="427486" y="1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8" name="Google Shape;268;p24">
            <a:extLst>
              <a:ext uri="{FF2B5EF4-FFF2-40B4-BE49-F238E27FC236}">
                <a16:creationId xmlns:a16="http://schemas.microsoft.com/office/drawing/2014/main" id="{2EF7C6D7-7BD0-E777-8717-88EF05D4C9C4}"/>
              </a:ext>
            </a:extLst>
          </p:cNvPr>
          <p:cNvSpPr/>
          <p:nvPr/>
        </p:nvSpPr>
        <p:spPr>
          <a:xfrm>
            <a:off x="9142324" y="3029925"/>
            <a:ext cx="453296" cy="458803"/>
          </a:xfrm>
          <a:custGeom>
            <a:avLst/>
            <a:gdLst/>
            <a:ahLst/>
            <a:cxnLst/>
            <a:rect l="l" t="t" r="r" b="b"/>
            <a:pathLst>
              <a:path w="839437" h="849636" extrusionOk="0">
                <a:moveTo>
                  <a:pt x="299550" y="290"/>
                </a:moveTo>
                <a:cubicBezTo>
                  <a:pt x="295705" y="679"/>
                  <a:pt x="291859" y="1500"/>
                  <a:pt x="288013" y="2695"/>
                </a:cubicBezTo>
                <a:cubicBezTo>
                  <a:pt x="257409" y="12244"/>
                  <a:pt x="240286" y="44815"/>
                  <a:pt x="249839" y="75431"/>
                </a:cubicBezTo>
                <a:cubicBezTo>
                  <a:pt x="282872" y="159478"/>
                  <a:pt x="316148" y="243534"/>
                  <a:pt x="350516" y="327051"/>
                </a:cubicBezTo>
                <a:cubicBezTo>
                  <a:pt x="351609" y="329722"/>
                  <a:pt x="352824" y="332350"/>
                  <a:pt x="353957" y="335021"/>
                </a:cubicBezTo>
                <a:cubicBezTo>
                  <a:pt x="353228" y="334475"/>
                  <a:pt x="352500" y="333920"/>
                  <a:pt x="351771" y="333374"/>
                </a:cubicBezTo>
                <a:cubicBezTo>
                  <a:pt x="281698" y="280489"/>
                  <a:pt x="210411" y="228944"/>
                  <a:pt x="138516" y="178533"/>
                </a:cubicBezTo>
                <a:cubicBezTo>
                  <a:pt x="128193" y="172356"/>
                  <a:pt x="116778" y="169700"/>
                  <a:pt x="105605" y="170311"/>
                </a:cubicBezTo>
                <a:cubicBezTo>
                  <a:pt x="86983" y="171331"/>
                  <a:pt x="69212" y="181322"/>
                  <a:pt x="58930" y="198523"/>
                </a:cubicBezTo>
                <a:cubicBezTo>
                  <a:pt x="42454" y="226042"/>
                  <a:pt x="51400" y="261746"/>
                  <a:pt x="78927" y="278218"/>
                </a:cubicBezTo>
                <a:cubicBezTo>
                  <a:pt x="109491" y="293366"/>
                  <a:pt x="139892" y="308923"/>
                  <a:pt x="170375" y="324265"/>
                </a:cubicBezTo>
                <a:cubicBezTo>
                  <a:pt x="216564" y="347502"/>
                  <a:pt x="262712" y="370633"/>
                  <a:pt x="309023" y="393590"/>
                </a:cubicBezTo>
                <a:cubicBezTo>
                  <a:pt x="321694" y="399868"/>
                  <a:pt x="334485" y="405924"/>
                  <a:pt x="347237" y="412061"/>
                </a:cubicBezTo>
                <a:cubicBezTo>
                  <a:pt x="332219" y="414668"/>
                  <a:pt x="317160" y="417170"/>
                  <a:pt x="302181" y="420032"/>
                </a:cubicBezTo>
                <a:cubicBezTo>
                  <a:pt x="215309" y="436637"/>
                  <a:pt x="128719" y="454656"/>
                  <a:pt x="42089" y="472658"/>
                </a:cubicBezTo>
                <a:cubicBezTo>
                  <a:pt x="11283" y="481487"/>
                  <a:pt x="-6569" y="513552"/>
                  <a:pt x="2256" y="544382"/>
                </a:cubicBezTo>
                <a:cubicBezTo>
                  <a:pt x="11081" y="575217"/>
                  <a:pt x="43142" y="593061"/>
                  <a:pt x="73989" y="584232"/>
                </a:cubicBezTo>
                <a:cubicBezTo>
                  <a:pt x="156975" y="553661"/>
                  <a:pt x="240043" y="523024"/>
                  <a:pt x="322544" y="491125"/>
                </a:cubicBezTo>
                <a:cubicBezTo>
                  <a:pt x="336064" y="485899"/>
                  <a:pt x="349504" y="480377"/>
                  <a:pt x="362903" y="474933"/>
                </a:cubicBezTo>
                <a:cubicBezTo>
                  <a:pt x="361527" y="477094"/>
                  <a:pt x="360272" y="479353"/>
                  <a:pt x="358855" y="481511"/>
                </a:cubicBezTo>
                <a:cubicBezTo>
                  <a:pt x="345658" y="501998"/>
                  <a:pt x="332097" y="522280"/>
                  <a:pt x="318658" y="542613"/>
                </a:cubicBezTo>
                <a:cubicBezTo>
                  <a:pt x="280321" y="600538"/>
                  <a:pt x="241500" y="658143"/>
                  <a:pt x="202760" y="715796"/>
                </a:cubicBezTo>
                <a:cubicBezTo>
                  <a:pt x="187943" y="744242"/>
                  <a:pt x="198995" y="779291"/>
                  <a:pt x="227413" y="794103"/>
                </a:cubicBezTo>
                <a:cubicBezTo>
                  <a:pt x="255871" y="808915"/>
                  <a:pt x="290928" y="797880"/>
                  <a:pt x="305744" y="769434"/>
                </a:cubicBezTo>
                <a:cubicBezTo>
                  <a:pt x="331449" y="702903"/>
                  <a:pt x="356993" y="636283"/>
                  <a:pt x="383144" y="569938"/>
                </a:cubicBezTo>
                <a:cubicBezTo>
                  <a:pt x="392779" y="545520"/>
                  <a:pt x="402292" y="521045"/>
                  <a:pt x="412372" y="496817"/>
                </a:cubicBezTo>
                <a:cubicBezTo>
                  <a:pt x="412736" y="495930"/>
                  <a:pt x="413141" y="495052"/>
                  <a:pt x="413505" y="494161"/>
                </a:cubicBezTo>
                <a:cubicBezTo>
                  <a:pt x="414962" y="500606"/>
                  <a:pt x="416784" y="506961"/>
                  <a:pt x="418201" y="513390"/>
                </a:cubicBezTo>
                <a:cubicBezTo>
                  <a:pt x="423787" y="538913"/>
                  <a:pt x="429090" y="564469"/>
                  <a:pt x="434393" y="590053"/>
                </a:cubicBezTo>
                <a:cubicBezTo>
                  <a:pt x="449533" y="662911"/>
                  <a:pt x="463985" y="735944"/>
                  <a:pt x="478680" y="808903"/>
                </a:cubicBezTo>
                <a:cubicBezTo>
                  <a:pt x="488234" y="839519"/>
                  <a:pt x="520780" y="856533"/>
                  <a:pt x="551425" y="846980"/>
                </a:cubicBezTo>
                <a:cubicBezTo>
                  <a:pt x="582028" y="837430"/>
                  <a:pt x="599031" y="804859"/>
                  <a:pt x="589477" y="774243"/>
                </a:cubicBezTo>
                <a:cubicBezTo>
                  <a:pt x="559278" y="704028"/>
                  <a:pt x="529039" y="633894"/>
                  <a:pt x="499285" y="563485"/>
                </a:cubicBezTo>
                <a:cubicBezTo>
                  <a:pt x="488355" y="537569"/>
                  <a:pt x="477142" y="511795"/>
                  <a:pt x="466657" y="485684"/>
                </a:cubicBezTo>
                <a:cubicBezTo>
                  <a:pt x="465564" y="482964"/>
                  <a:pt x="464592" y="480187"/>
                  <a:pt x="463499" y="477463"/>
                </a:cubicBezTo>
                <a:cubicBezTo>
                  <a:pt x="464592" y="478301"/>
                  <a:pt x="465807" y="479029"/>
                  <a:pt x="466900" y="479867"/>
                </a:cubicBezTo>
                <a:cubicBezTo>
                  <a:pt x="488557" y="496145"/>
                  <a:pt x="509688" y="513123"/>
                  <a:pt x="530901" y="529963"/>
                </a:cubicBezTo>
                <a:cubicBezTo>
                  <a:pt x="587453" y="574849"/>
                  <a:pt x="643074" y="620989"/>
                  <a:pt x="697157" y="668862"/>
                </a:cubicBezTo>
                <a:cubicBezTo>
                  <a:pt x="723349" y="687370"/>
                  <a:pt x="759579" y="681144"/>
                  <a:pt x="778120" y="654949"/>
                </a:cubicBezTo>
                <a:cubicBezTo>
                  <a:pt x="796620" y="628753"/>
                  <a:pt x="790385" y="592490"/>
                  <a:pt x="764194" y="573986"/>
                </a:cubicBezTo>
                <a:cubicBezTo>
                  <a:pt x="699789" y="538136"/>
                  <a:pt x="634007" y="504751"/>
                  <a:pt x="568225" y="471516"/>
                </a:cubicBezTo>
                <a:cubicBezTo>
                  <a:pt x="543936" y="459238"/>
                  <a:pt x="519526" y="447150"/>
                  <a:pt x="495358" y="434577"/>
                </a:cubicBezTo>
                <a:cubicBezTo>
                  <a:pt x="493901" y="433820"/>
                  <a:pt x="492524" y="432933"/>
                  <a:pt x="491067" y="432176"/>
                </a:cubicBezTo>
                <a:cubicBezTo>
                  <a:pt x="496249" y="431168"/>
                  <a:pt x="501350" y="429877"/>
                  <a:pt x="506491" y="428885"/>
                </a:cubicBezTo>
                <a:cubicBezTo>
                  <a:pt x="531629" y="424036"/>
                  <a:pt x="556849" y="419542"/>
                  <a:pt x="582028" y="414972"/>
                </a:cubicBezTo>
                <a:cubicBezTo>
                  <a:pt x="653761" y="401949"/>
                  <a:pt x="725535" y="389683"/>
                  <a:pt x="797348" y="377146"/>
                </a:cubicBezTo>
                <a:cubicBezTo>
                  <a:pt x="828155" y="368317"/>
                  <a:pt x="846007" y="336122"/>
                  <a:pt x="837182" y="305292"/>
                </a:cubicBezTo>
                <a:cubicBezTo>
                  <a:pt x="829450" y="278311"/>
                  <a:pt x="803906" y="261337"/>
                  <a:pt x="776986" y="263418"/>
                </a:cubicBezTo>
                <a:cubicBezTo>
                  <a:pt x="773100" y="263714"/>
                  <a:pt x="769295" y="264337"/>
                  <a:pt x="765449" y="265442"/>
                </a:cubicBezTo>
                <a:cubicBezTo>
                  <a:pt x="696064" y="293556"/>
                  <a:pt x="626679" y="321922"/>
                  <a:pt x="557092" y="349566"/>
                </a:cubicBezTo>
                <a:cubicBezTo>
                  <a:pt x="531508" y="359743"/>
                  <a:pt x="505964" y="369977"/>
                  <a:pt x="480178" y="379676"/>
                </a:cubicBezTo>
                <a:cubicBezTo>
                  <a:pt x="487302" y="369013"/>
                  <a:pt x="494589" y="358444"/>
                  <a:pt x="501552" y="347668"/>
                </a:cubicBezTo>
                <a:cubicBezTo>
                  <a:pt x="547377" y="276947"/>
                  <a:pt x="592068" y="205489"/>
                  <a:pt x="636678" y="134004"/>
                </a:cubicBezTo>
                <a:cubicBezTo>
                  <a:pt x="651494" y="105557"/>
                  <a:pt x="640443" y="70509"/>
                  <a:pt x="611985" y="55701"/>
                </a:cubicBezTo>
                <a:cubicBezTo>
                  <a:pt x="604900" y="51997"/>
                  <a:pt x="597249" y="49847"/>
                  <a:pt x="589720" y="49248"/>
                </a:cubicBezTo>
                <a:cubicBezTo>
                  <a:pt x="567172" y="47443"/>
                  <a:pt x="544664" y="59032"/>
                  <a:pt x="533572" y="80366"/>
                </a:cubicBezTo>
                <a:cubicBezTo>
                  <a:pt x="500580" y="157888"/>
                  <a:pt x="467709" y="235446"/>
                  <a:pt x="436053" y="313514"/>
                </a:cubicBezTo>
                <a:cubicBezTo>
                  <a:pt x="433017" y="320942"/>
                  <a:pt x="430264" y="328459"/>
                  <a:pt x="427309" y="335904"/>
                </a:cubicBezTo>
                <a:cubicBezTo>
                  <a:pt x="425164" y="325626"/>
                  <a:pt x="423221" y="315311"/>
                  <a:pt x="420994" y="305037"/>
                </a:cubicBezTo>
                <a:cubicBezTo>
                  <a:pt x="401765" y="216784"/>
                  <a:pt x="381363" y="128834"/>
                  <a:pt x="360758" y="40897"/>
                </a:cubicBezTo>
                <a:cubicBezTo>
                  <a:pt x="352419" y="14106"/>
                  <a:pt x="326430" y="-2422"/>
                  <a:pt x="299550" y="29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56587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7" name="Google Shape;447;p37"/>
          <p:cNvSpPr txBox="1">
            <a:spLocks noGrp="1"/>
          </p:cNvSpPr>
          <p:nvPr>
            <p:ph type="body" idx="1"/>
          </p:nvPr>
        </p:nvSpPr>
        <p:spPr>
          <a:xfrm>
            <a:off x="1474281" y="4330950"/>
            <a:ext cx="1488604" cy="1625350"/>
          </a:xfrm>
          <a:prstGeom prst="rect">
            <a:avLst/>
          </a:prstGeom>
        </p:spPr>
        <p:txBody>
          <a:bodyPr spcFirstLastPara="1" wrap="square" lIns="121900" tIns="121900" rIns="121900" bIns="121900" anchor="t" anchorCtr="0">
            <a:noAutofit/>
          </a:bodyPr>
          <a:lstStyle/>
          <a:p>
            <a:pPr marL="0" indent="0" algn="l">
              <a:buNone/>
            </a:pPr>
            <a:r>
              <a:rPr lang="en-US" dirty="0">
                <a:latin typeface="Maven Pro" panose="020B0604020202020204" charset="0"/>
              </a:rPr>
              <a:t>110M,</a:t>
            </a:r>
            <a:r>
              <a:rPr lang="en-US" b="1" dirty="0">
                <a:latin typeface="Maven Pro" panose="020B0604020202020204" charset="0"/>
              </a:rPr>
              <a:t> Masked Language Modeling (MLM)</a:t>
            </a:r>
            <a:r>
              <a:rPr lang="en-US" dirty="0">
                <a:latin typeface="Maven Pro" panose="020B0604020202020204" charset="0"/>
              </a:rPr>
              <a:t>, bidirectional transformer,</a:t>
            </a:r>
          </a:p>
        </p:txBody>
      </p:sp>
      <p:sp>
        <p:nvSpPr>
          <p:cNvPr id="448" name="Google Shape;448;p37"/>
          <p:cNvSpPr txBox="1">
            <a:spLocks noGrp="1"/>
          </p:cNvSpPr>
          <p:nvPr>
            <p:ph type="body" idx="3"/>
          </p:nvPr>
        </p:nvSpPr>
        <p:spPr>
          <a:xfrm>
            <a:off x="2771094" y="4376492"/>
            <a:ext cx="1254598" cy="1471007"/>
          </a:xfrm>
          <a:prstGeom prst="rect">
            <a:avLst/>
          </a:prstGeom>
        </p:spPr>
        <p:txBody>
          <a:bodyPr spcFirstLastPara="1" wrap="square" lIns="121900" tIns="121900" rIns="121900" bIns="121900" anchor="t" anchorCtr="0">
            <a:noAutofit/>
          </a:bodyPr>
          <a:lstStyle/>
          <a:p>
            <a:pPr marL="0" indent="0" algn="l">
              <a:buNone/>
            </a:pPr>
            <a:r>
              <a:rPr lang="en-US" dirty="0">
                <a:latin typeface="Maven Pro" panose="020B0604020202020204" charset="0"/>
              </a:rPr>
              <a:t>1.5B,</a:t>
            </a:r>
            <a:r>
              <a:rPr lang="en-US" b="1" dirty="0">
                <a:latin typeface="Maven Pro" panose="020B0604020202020204" charset="0"/>
              </a:rPr>
              <a:t> Decoder-only Transformer</a:t>
            </a:r>
            <a:r>
              <a:rPr lang="en-US" dirty="0">
                <a:latin typeface="Maven Pro" panose="020B0604020202020204" charset="0"/>
              </a:rPr>
              <a:t>, autoregressive text generation</a:t>
            </a:r>
          </a:p>
        </p:txBody>
      </p:sp>
      <p:sp>
        <p:nvSpPr>
          <p:cNvPr id="449" name="Google Shape;449;p37"/>
          <p:cNvSpPr txBox="1">
            <a:spLocks noGrp="1"/>
          </p:cNvSpPr>
          <p:nvPr>
            <p:ph type="body" idx="5"/>
          </p:nvPr>
        </p:nvSpPr>
        <p:spPr>
          <a:xfrm>
            <a:off x="6626287" y="4301642"/>
            <a:ext cx="1078306" cy="1745575"/>
          </a:xfrm>
          <a:prstGeom prst="rect">
            <a:avLst/>
          </a:prstGeom>
        </p:spPr>
        <p:txBody>
          <a:bodyPr spcFirstLastPara="1" wrap="square" lIns="121900" tIns="121900" rIns="121900" bIns="121900" anchor="t" anchorCtr="0">
            <a:noAutofit/>
          </a:bodyPr>
          <a:lstStyle/>
          <a:p>
            <a:pPr marL="0" indent="0" algn="l">
              <a:buNone/>
            </a:pPr>
            <a:r>
              <a:rPr lang="en-US" dirty="0">
                <a:latin typeface="Maven Pro" panose="020B0604020202020204" charset="0"/>
              </a:rPr>
              <a:t>GPT-4: estimated ~1T, </a:t>
            </a:r>
            <a:r>
              <a:rPr lang="en-US" dirty="0" err="1">
                <a:latin typeface="Maven Pro" panose="020B0604020202020204" charset="0"/>
              </a:rPr>
              <a:t>LLaMA</a:t>
            </a:r>
            <a:r>
              <a:rPr lang="en-US" dirty="0">
                <a:latin typeface="Maven Pro" panose="020B0604020202020204" charset="0"/>
              </a:rPr>
              <a:t> 2: 7B, 13B, 70B, </a:t>
            </a:r>
            <a:r>
              <a:rPr lang="en-US" b="1" dirty="0">
                <a:latin typeface="Maven Pro" panose="020B0604020202020204" charset="0"/>
              </a:rPr>
              <a:t>improved reasoning;</a:t>
            </a:r>
          </a:p>
        </p:txBody>
      </p:sp>
      <p:sp>
        <p:nvSpPr>
          <p:cNvPr id="450" name="Google Shape;450;p37"/>
          <p:cNvSpPr txBox="1">
            <a:spLocks noGrp="1"/>
          </p:cNvSpPr>
          <p:nvPr>
            <p:ph type="body" idx="7"/>
          </p:nvPr>
        </p:nvSpPr>
        <p:spPr>
          <a:xfrm>
            <a:off x="7926369" y="4360207"/>
            <a:ext cx="1377444" cy="1059600"/>
          </a:xfrm>
          <a:prstGeom prst="rect">
            <a:avLst/>
          </a:prstGeom>
        </p:spPr>
        <p:txBody>
          <a:bodyPr spcFirstLastPara="1" wrap="square" lIns="121900" tIns="121900" rIns="121900" bIns="121900" anchor="t" anchorCtr="0">
            <a:noAutofit/>
          </a:bodyPr>
          <a:lstStyle/>
          <a:p>
            <a:pPr marL="0" indent="0" algn="l">
              <a:buNone/>
            </a:pPr>
            <a:r>
              <a:rPr lang="en-US" dirty="0">
                <a:latin typeface="Maven Pro" panose="020B0604020202020204" charset="0"/>
              </a:rPr>
              <a:t>300B+, </a:t>
            </a:r>
            <a:r>
              <a:rPr lang="en-US" b="1" dirty="0">
                <a:latin typeface="Maven Pro" panose="020B0604020202020204" charset="0"/>
              </a:rPr>
              <a:t>Long-context processing; multimodal</a:t>
            </a:r>
          </a:p>
        </p:txBody>
      </p:sp>
      <p:cxnSp>
        <p:nvCxnSpPr>
          <p:cNvPr id="452" name="Google Shape;452;p37"/>
          <p:cNvCxnSpPr>
            <a:cxnSpLocks/>
          </p:cNvCxnSpPr>
          <p:nvPr/>
        </p:nvCxnSpPr>
        <p:spPr>
          <a:xfrm>
            <a:off x="1933575" y="3429000"/>
            <a:ext cx="8724900" cy="0"/>
          </a:xfrm>
          <a:prstGeom prst="straightConnector1">
            <a:avLst/>
          </a:prstGeom>
          <a:noFill/>
          <a:ln w="19050" cap="rnd" cmpd="sng">
            <a:solidFill>
              <a:schemeClr val="dk1"/>
            </a:solidFill>
            <a:prstDash val="solid"/>
            <a:round/>
            <a:headEnd type="none" w="med" len="med"/>
            <a:tailEnd type="none" w="med" len="med"/>
          </a:ln>
        </p:spPr>
      </p:cxnSp>
      <p:sp>
        <p:nvSpPr>
          <p:cNvPr id="453" name="Google Shape;453;p37"/>
          <p:cNvSpPr txBox="1">
            <a:spLocks noGrp="1"/>
          </p:cNvSpPr>
          <p:nvPr>
            <p:ph type="subTitle" idx="2"/>
          </p:nvPr>
        </p:nvSpPr>
        <p:spPr>
          <a:xfrm>
            <a:off x="1410291" y="2461184"/>
            <a:ext cx="1602000" cy="6153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1018"/>
              <a:buNone/>
            </a:pPr>
            <a:r>
              <a:rPr lang="en" sz="1800" dirty="0"/>
              <a:t>2018</a:t>
            </a:r>
            <a:endParaRPr sz="1800" dirty="0"/>
          </a:p>
        </p:txBody>
      </p:sp>
      <p:sp>
        <p:nvSpPr>
          <p:cNvPr id="454" name="Google Shape;454;p37"/>
          <p:cNvSpPr txBox="1">
            <a:spLocks noGrp="1"/>
          </p:cNvSpPr>
          <p:nvPr>
            <p:ph type="subTitle" idx="4"/>
          </p:nvPr>
        </p:nvSpPr>
        <p:spPr>
          <a:xfrm>
            <a:off x="2619543" y="2437035"/>
            <a:ext cx="1602000" cy="6153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1018"/>
              <a:buNone/>
            </a:pPr>
            <a:r>
              <a:rPr lang="en" sz="1800" dirty="0"/>
              <a:t>2019</a:t>
            </a:r>
            <a:endParaRPr sz="1800" dirty="0"/>
          </a:p>
        </p:txBody>
      </p:sp>
      <p:sp>
        <p:nvSpPr>
          <p:cNvPr id="455" name="Google Shape;455;p37"/>
          <p:cNvSpPr txBox="1">
            <a:spLocks noGrp="1"/>
          </p:cNvSpPr>
          <p:nvPr>
            <p:ph type="subTitle" idx="6"/>
          </p:nvPr>
        </p:nvSpPr>
        <p:spPr>
          <a:xfrm>
            <a:off x="3898627" y="2471753"/>
            <a:ext cx="1602000" cy="600453"/>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1018"/>
              <a:buNone/>
            </a:pPr>
            <a:r>
              <a:rPr lang="en" sz="1800" dirty="0"/>
              <a:t>2020</a:t>
            </a:r>
            <a:endParaRPr sz="1800" dirty="0"/>
          </a:p>
        </p:txBody>
      </p:sp>
      <p:sp>
        <p:nvSpPr>
          <p:cNvPr id="456" name="Google Shape;456;p37"/>
          <p:cNvSpPr txBox="1">
            <a:spLocks noGrp="1"/>
          </p:cNvSpPr>
          <p:nvPr>
            <p:ph type="subTitle" idx="8"/>
          </p:nvPr>
        </p:nvSpPr>
        <p:spPr>
          <a:xfrm>
            <a:off x="5088556" y="2456231"/>
            <a:ext cx="1602000" cy="6153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1018"/>
              <a:buNone/>
            </a:pPr>
            <a:r>
              <a:rPr lang="en" sz="1800" dirty="0"/>
              <a:t>2022</a:t>
            </a:r>
            <a:endParaRPr sz="1800" dirty="0"/>
          </a:p>
        </p:txBody>
      </p:sp>
      <p:sp>
        <p:nvSpPr>
          <p:cNvPr id="458" name="Google Shape;458;p37"/>
          <p:cNvSpPr txBox="1">
            <a:spLocks noGrp="1"/>
          </p:cNvSpPr>
          <p:nvPr>
            <p:ph type="subTitle" idx="14"/>
          </p:nvPr>
        </p:nvSpPr>
        <p:spPr>
          <a:xfrm>
            <a:off x="1280157" y="3884854"/>
            <a:ext cx="1700400" cy="5307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None/>
            </a:pPr>
            <a:r>
              <a:rPr lang="en-US" sz="1200" dirty="0">
                <a:latin typeface="Maven Pro" panose="020B0604020202020204" charset="0"/>
              </a:rPr>
              <a:t>BERT</a:t>
            </a:r>
            <a:endParaRPr sz="1200" dirty="0">
              <a:latin typeface="Maven Pro" panose="020B0604020202020204" charset="0"/>
            </a:endParaRPr>
          </a:p>
        </p:txBody>
      </p:sp>
      <p:sp>
        <p:nvSpPr>
          <p:cNvPr id="459" name="Google Shape;459;p37"/>
          <p:cNvSpPr txBox="1">
            <a:spLocks noGrp="1"/>
          </p:cNvSpPr>
          <p:nvPr>
            <p:ph type="subTitle" idx="15"/>
          </p:nvPr>
        </p:nvSpPr>
        <p:spPr>
          <a:xfrm>
            <a:off x="2537088" y="3880576"/>
            <a:ext cx="1700400" cy="5307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SzPts val="688"/>
              <a:buNone/>
            </a:pPr>
            <a:r>
              <a:rPr lang="en-US" sz="1200" dirty="0">
                <a:latin typeface="Maven Pro" panose="020B0604020202020204" charset="0"/>
              </a:rPr>
              <a:t>GPT-2</a:t>
            </a:r>
            <a:endParaRPr sz="1200" dirty="0">
              <a:latin typeface="Maven Pro" panose="020B0604020202020204" charset="0"/>
            </a:endParaRPr>
          </a:p>
        </p:txBody>
      </p:sp>
      <p:sp>
        <p:nvSpPr>
          <p:cNvPr id="460" name="Google Shape;460;p37"/>
          <p:cNvSpPr txBox="1">
            <a:spLocks noGrp="1"/>
          </p:cNvSpPr>
          <p:nvPr>
            <p:ph type="subTitle" idx="16"/>
          </p:nvPr>
        </p:nvSpPr>
        <p:spPr>
          <a:xfrm>
            <a:off x="3756945" y="3863790"/>
            <a:ext cx="1700400" cy="5307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SzPts val="605"/>
              <a:buNone/>
            </a:pPr>
            <a:r>
              <a:rPr lang="en-US" sz="1200" dirty="0">
                <a:latin typeface="Maven Pro" panose="020B0604020202020204" charset="0"/>
              </a:rPr>
              <a:t>T5,GPT-3</a:t>
            </a:r>
            <a:endParaRPr sz="1200" dirty="0">
              <a:latin typeface="Maven Pro" panose="020B0604020202020204" charset="0"/>
            </a:endParaRPr>
          </a:p>
        </p:txBody>
      </p:sp>
      <p:sp>
        <p:nvSpPr>
          <p:cNvPr id="461" name="Google Shape;461;p37"/>
          <p:cNvSpPr txBox="1">
            <a:spLocks noGrp="1"/>
          </p:cNvSpPr>
          <p:nvPr>
            <p:ph type="subTitle" idx="17"/>
          </p:nvPr>
        </p:nvSpPr>
        <p:spPr>
          <a:xfrm>
            <a:off x="5027068" y="3876103"/>
            <a:ext cx="1700400" cy="530700"/>
          </a:xfrm>
          <a:prstGeom prst="rect">
            <a:avLst/>
          </a:prstGeom>
        </p:spPr>
        <p:txBody>
          <a:bodyPr spcFirstLastPara="1" wrap="square" lIns="121900" tIns="121900" rIns="121900" bIns="121900" anchor="b" anchorCtr="0">
            <a:noAutofit/>
          </a:bodyPr>
          <a:lstStyle/>
          <a:p>
            <a:pPr marL="0" lvl="0" indent="0" algn="ctr" rtl="0">
              <a:spcBef>
                <a:spcPts val="0"/>
              </a:spcBef>
              <a:spcAft>
                <a:spcPts val="0"/>
              </a:spcAft>
              <a:buSzPts val="688"/>
              <a:buNone/>
            </a:pPr>
            <a:r>
              <a:rPr lang="en-US" sz="1200" dirty="0">
                <a:latin typeface="Maven Pro" panose="020B0604020202020204" charset="0"/>
              </a:rPr>
              <a:t>BLOOM</a:t>
            </a:r>
            <a:endParaRPr sz="1200" dirty="0">
              <a:latin typeface="Maven Pro" panose="020B0604020202020204" charset="0"/>
            </a:endParaRPr>
          </a:p>
        </p:txBody>
      </p:sp>
      <p:cxnSp>
        <p:nvCxnSpPr>
          <p:cNvPr id="463" name="Google Shape;463;p37"/>
          <p:cNvCxnSpPr/>
          <p:nvPr/>
        </p:nvCxnSpPr>
        <p:spPr>
          <a:xfrm rot="10800000">
            <a:off x="3420588" y="3106710"/>
            <a:ext cx="0" cy="663900"/>
          </a:xfrm>
          <a:prstGeom prst="straightConnector1">
            <a:avLst/>
          </a:prstGeom>
          <a:noFill/>
          <a:ln w="19050" cap="rnd" cmpd="sng">
            <a:solidFill>
              <a:schemeClr val="dk1"/>
            </a:solidFill>
            <a:prstDash val="solid"/>
            <a:round/>
            <a:headEnd type="none" w="med" len="med"/>
            <a:tailEnd type="none" w="med" len="med"/>
          </a:ln>
        </p:spPr>
      </p:cxnSp>
      <p:cxnSp>
        <p:nvCxnSpPr>
          <p:cNvPr id="464" name="Google Shape;464;p37"/>
          <p:cNvCxnSpPr/>
          <p:nvPr/>
        </p:nvCxnSpPr>
        <p:spPr>
          <a:xfrm rot="10800000">
            <a:off x="4699627" y="3097050"/>
            <a:ext cx="0" cy="663900"/>
          </a:xfrm>
          <a:prstGeom prst="straightConnector1">
            <a:avLst/>
          </a:prstGeom>
          <a:noFill/>
          <a:ln w="19050" cap="rnd" cmpd="sng">
            <a:solidFill>
              <a:schemeClr val="dk1"/>
            </a:solidFill>
            <a:prstDash val="solid"/>
            <a:round/>
            <a:headEnd type="none" w="med" len="med"/>
            <a:tailEnd type="none" w="med" len="med"/>
          </a:ln>
        </p:spPr>
      </p:cxnSp>
      <p:cxnSp>
        <p:nvCxnSpPr>
          <p:cNvPr id="465" name="Google Shape;465;p37"/>
          <p:cNvCxnSpPr/>
          <p:nvPr/>
        </p:nvCxnSpPr>
        <p:spPr>
          <a:xfrm rot="10800000">
            <a:off x="7187963" y="3097050"/>
            <a:ext cx="0" cy="663900"/>
          </a:xfrm>
          <a:prstGeom prst="straightConnector1">
            <a:avLst/>
          </a:prstGeom>
          <a:noFill/>
          <a:ln w="19050" cap="rnd" cmpd="sng">
            <a:solidFill>
              <a:schemeClr val="dk1"/>
            </a:solidFill>
            <a:prstDash val="solid"/>
            <a:round/>
            <a:headEnd type="none" w="med" len="med"/>
            <a:tailEnd type="none" w="med" len="med"/>
          </a:ln>
        </p:spPr>
      </p:cxnSp>
      <p:cxnSp>
        <p:nvCxnSpPr>
          <p:cNvPr id="466" name="Google Shape;466;p37"/>
          <p:cNvCxnSpPr/>
          <p:nvPr/>
        </p:nvCxnSpPr>
        <p:spPr>
          <a:xfrm rot="10800000">
            <a:off x="8535224" y="3106710"/>
            <a:ext cx="0" cy="663900"/>
          </a:xfrm>
          <a:prstGeom prst="straightConnector1">
            <a:avLst/>
          </a:prstGeom>
          <a:noFill/>
          <a:ln w="19050" cap="rnd" cmpd="sng">
            <a:solidFill>
              <a:schemeClr val="dk1"/>
            </a:solidFill>
            <a:prstDash val="solid"/>
            <a:round/>
            <a:headEnd type="none" w="med" len="med"/>
            <a:tailEnd type="none" w="med" len="med"/>
          </a:ln>
        </p:spPr>
      </p:cxnSp>
      <p:pic>
        <p:nvPicPr>
          <p:cNvPr id="2" name="Google Shape;157;p18">
            <a:extLst>
              <a:ext uri="{FF2B5EF4-FFF2-40B4-BE49-F238E27FC236}">
                <a16:creationId xmlns:a16="http://schemas.microsoft.com/office/drawing/2014/main" id="{4C14EFC4-9A66-7F4C-86D4-5EF1E75B01FF}"/>
              </a:ext>
            </a:extLst>
          </p:cNvPr>
          <p:cNvPicPr preferRelativeResize="0"/>
          <p:nvPr/>
        </p:nvPicPr>
        <p:blipFill>
          <a:blip r:embed="rId3">
            <a:alphaModFix/>
          </a:blip>
          <a:stretch>
            <a:fillRect/>
          </a:stretch>
        </p:blipFill>
        <p:spPr>
          <a:xfrm>
            <a:off x="1313603" y="1708556"/>
            <a:ext cx="1655001" cy="827501"/>
          </a:xfrm>
          <a:prstGeom prst="rect">
            <a:avLst/>
          </a:prstGeom>
          <a:noFill/>
          <a:ln>
            <a:noFill/>
          </a:ln>
        </p:spPr>
      </p:pic>
      <p:pic>
        <p:nvPicPr>
          <p:cNvPr id="3" name="Google Shape;158;p18">
            <a:extLst>
              <a:ext uri="{FF2B5EF4-FFF2-40B4-BE49-F238E27FC236}">
                <a16:creationId xmlns:a16="http://schemas.microsoft.com/office/drawing/2014/main" id="{01BA7538-30A5-C7E3-CAF5-A2358BBF493D}"/>
              </a:ext>
            </a:extLst>
          </p:cNvPr>
          <p:cNvPicPr preferRelativeResize="0"/>
          <p:nvPr/>
        </p:nvPicPr>
        <p:blipFill>
          <a:blip r:embed="rId4">
            <a:alphaModFix/>
          </a:blip>
          <a:stretch>
            <a:fillRect/>
          </a:stretch>
        </p:blipFill>
        <p:spPr>
          <a:xfrm>
            <a:off x="2962885" y="1774000"/>
            <a:ext cx="1254598" cy="628303"/>
          </a:xfrm>
          <a:prstGeom prst="rect">
            <a:avLst/>
          </a:prstGeom>
          <a:noFill/>
          <a:ln>
            <a:noFill/>
          </a:ln>
        </p:spPr>
      </p:pic>
      <p:cxnSp>
        <p:nvCxnSpPr>
          <p:cNvPr id="6" name="Google Shape;463;p37">
            <a:extLst>
              <a:ext uri="{FF2B5EF4-FFF2-40B4-BE49-F238E27FC236}">
                <a16:creationId xmlns:a16="http://schemas.microsoft.com/office/drawing/2014/main" id="{C0FEF8E5-E4A4-C81E-DD3D-1E21E29BE874}"/>
              </a:ext>
            </a:extLst>
          </p:cNvPr>
          <p:cNvCxnSpPr/>
          <p:nvPr/>
        </p:nvCxnSpPr>
        <p:spPr>
          <a:xfrm rot="10800000">
            <a:off x="2228279" y="3139814"/>
            <a:ext cx="0" cy="663900"/>
          </a:xfrm>
          <a:prstGeom prst="straightConnector1">
            <a:avLst/>
          </a:prstGeom>
          <a:noFill/>
          <a:ln w="19050" cap="rnd" cmpd="sng">
            <a:solidFill>
              <a:schemeClr val="dk1"/>
            </a:solidFill>
            <a:prstDash val="solid"/>
            <a:round/>
            <a:headEnd type="none" w="med" len="med"/>
            <a:tailEnd type="none" w="med" len="med"/>
          </a:ln>
        </p:spPr>
      </p:cxnSp>
      <p:cxnSp>
        <p:nvCxnSpPr>
          <p:cNvPr id="7" name="Google Shape;463;p37">
            <a:extLst>
              <a:ext uri="{FF2B5EF4-FFF2-40B4-BE49-F238E27FC236}">
                <a16:creationId xmlns:a16="http://schemas.microsoft.com/office/drawing/2014/main" id="{3E5FEB2D-87D5-39A3-715B-7916CF78703E}"/>
              </a:ext>
            </a:extLst>
          </p:cNvPr>
          <p:cNvCxnSpPr/>
          <p:nvPr/>
        </p:nvCxnSpPr>
        <p:spPr>
          <a:xfrm rot="10800000">
            <a:off x="5926424" y="3139814"/>
            <a:ext cx="0" cy="663900"/>
          </a:xfrm>
          <a:prstGeom prst="straightConnector1">
            <a:avLst/>
          </a:prstGeom>
          <a:noFill/>
          <a:ln w="19050" cap="rnd" cmpd="sng">
            <a:solidFill>
              <a:schemeClr val="dk1"/>
            </a:solidFill>
            <a:prstDash val="solid"/>
            <a:round/>
            <a:headEnd type="none" w="med" len="med"/>
            <a:tailEnd type="none" w="med" len="med"/>
          </a:ln>
        </p:spPr>
      </p:cxnSp>
      <p:cxnSp>
        <p:nvCxnSpPr>
          <p:cNvPr id="8" name="Google Shape;463;p37">
            <a:extLst>
              <a:ext uri="{FF2B5EF4-FFF2-40B4-BE49-F238E27FC236}">
                <a16:creationId xmlns:a16="http://schemas.microsoft.com/office/drawing/2014/main" id="{27393F00-B050-99B4-3CB1-6BD515E9F988}"/>
              </a:ext>
            </a:extLst>
          </p:cNvPr>
          <p:cNvCxnSpPr/>
          <p:nvPr/>
        </p:nvCxnSpPr>
        <p:spPr>
          <a:xfrm rot="10800000">
            <a:off x="9844452" y="3106710"/>
            <a:ext cx="0" cy="663900"/>
          </a:xfrm>
          <a:prstGeom prst="straightConnector1">
            <a:avLst/>
          </a:prstGeom>
          <a:noFill/>
          <a:ln w="19050" cap="rnd" cmpd="sng">
            <a:solidFill>
              <a:schemeClr val="dk1"/>
            </a:solidFill>
            <a:prstDash val="solid"/>
            <a:round/>
            <a:headEnd type="none" w="med" len="med"/>
            <a:tailEnd type="none" w="med" len="med"/>
          </a:ln>
        </p:spPr>
      </p:cxnSp>
      <p:sp>
        <p:nvSpPr>
          <p:cNvPr id="9" name="Google Shape;456;p37">
            <a:extLst>
              <a:ext uri="{FF2B5EF4-FFF2-40B4-BE49-F238E27FC236}">
                <a16:creationId xmlns:a16="http://schemas.microsoft.com/office/drawing/2014/main" id="{786D9362-82D4-11D4-E633-F570C90A3BC1}"/>
              </a:ext>
            </a:extLst>
          </p:cNvPr>
          <p:cNvSpPr txBox="1">
            <a:spLocks/>
          </p:cNvSpPr>
          <p:nvPr/>
        </p:nvSpPr>
        <p:spPr>
          <a:xfrm>
            <a:off x="6339397" y="2438986"/>
            <a:ext cx="1602000" cy="6153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ctr" rtl="0">
              <a:lnSpc>
                <a:spcPct val="80000"/>
              </a:lnSpc>
              <a:spcBef>
                <a:spcPts val="0"/>
              </a:spcBef>
              <a:spcAft>
                <a:spcPts val="0"/>
              </a:spcAft>
              <a:buClr>
                <a:schemeClr val="dk2"/>
              </a:buClr>
              <a:buSzPts val="2800"/>
              <a:buFont typeface="Maven Pro"/>
              <a:buNone/>
              <a:defRPr sz="3000" b="1" i="0" u="none" strike="noStrike" cap="none">
                <a:solidFill>
                  <a:schemeClr val="dk2"/>
                </a:solidFill>
                <a:latin typeface="Sriracha"/>
                <a:ea typeface="Sriracha"/>
                <a:cs typeface="Sriracha"/>
                <a:sym typeface="Sriracha"/>
              </a:defRPr>
            </a:lvl1pPr>
            <a:lvl2pPr marL="914400" marR="0" lvl="1"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2pPr>
            <a:lvl3pPr marL="1371600" marR="0" lvl="2"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3pPr>
            <a:lvl4pPr marL="1828800" marR="0" lvl="3"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4pPr>
            <a:lvl5pPr marL="2286000" marR="0" lvl="4"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5pPr>
            <a:lvl6pPr marL="2743200" marR="0" lvl="5"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6pPr>
            <a:lvl7pPr marL="3200400" marR="0" lvl="6"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7pPr>
            <a:lvl8pPr marL="3657600" marR="0" lvl="7"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8pPr>
            <a:lvl9pPr marL="4114800" marR="0" lvl="8"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9pPr>
          </a:lstStyle>
          <a:p>
            <a:pPr marL="0" indent="0">
              <a:buSzPts val="1018"/>
            </a:pPr>
            <a:r>
              <a:rPr lang="en" sz="1800" dirty="0"/>
              <a:t>2023</a:t>
            </a:r>
          </a:p>
        </p:txBody>
      </p:sp>
      <p:sp>
        <p:nvSpPr>
          <p:cNvPr id="10" name="Google Shape;456;p37">
            <a:extLst>
              <a:ext uri="{FF2B5EF4-FFF2-40B4-BE49-F238E27FC236}">
                <a16:creationId xmlns:a16="http://schemas.microsoft.com/office/drawing/2014/main" id="{98B837CE-D439-5FE8-1A91-59729BD88CD8}"/>
              </a:ext>
            </a:extLst>
          </p:cNvPr>
          <p:cNvSpPr txBox="1">
            <a:spLocks/>
          </p:cNvSpPr>
          <p:nvPr/>
        </p:nvSpPr>
        <p:spPr>
          <a:xfrm>
            <a:off x="7648624" y="2464329"/>
            <a:ext cx="1602000" cy="6153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ctr" rtl="0">
              <a:lnSpc>
                <a:spcPct val="80000"/>
              </a:lnSpc>
              <a:spcBef>
                <a:spcPts val="0"/>
              </a:spcBef>
              <a:spcAft>
                <a:spcPts val="0"/>
              </a:spcAft>
              <a:buClr>
                <a:schemeClr val="dk2"/>
              </a:buClr>
              <a:buSzPts val="2800"/>
              <a:buFont typeface="Maven Pro"/>
              <a:buNone/>
              <a:defRPr sz="3000" b="1" i="0" u="none" strike="noStrike" cap="none">
                <a:solidFill>
                  <a:schemeClr val="dk2"/>
                </a:solidFill>
                <a:latin typeface="Sriracha"/>
                <a:ea typeface="Sriracha"/>
                <a:cs typeface="Sriracha"/>
                <a:sym typeface="Sriracha"/>
              </a:defRPr>
            </a:lvl1pPr>
            <a:lvl2pPr marL="914400" marR="0" lvl="1"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2pPr>
            <a:lvl3pPr marL="1371600" marR="0" lvl="2"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3pPr>
            <a:lvl4pPr marL="1828800" marR="0" lvl="3"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4pPr>
            <a:lvl5pPr marL="2286000" marR="0" lvl="4"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5pPr>
            <a:lvl6pPr marL="2743200" marR="0" lvl="5"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6pPr>
            <a:lvl7pPr marL="3200400" marR="0" lvl="6"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7pPr>
            <a:lvl8pPr marL="3657600" marR="0" lvl="7"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8pPr>
            <a:lvl9pPr marL="4114800" marR="0" lvl="8"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9pPr>
          </a:lstStyle>
          <a:p>
            <a:pPr marL="0" indent="0">
              <a:buSzPts val="1018"/>
            </a:pPr>
            <a:r>
              <a:rPr lang="en" sz="1800" dirty="0"/>
              <a:t>2024</a:t>
            </a:r>
          </a:p>
        </p:txBody>
      </p:sp>
      <p:sp>
        <p:nvSpPr>
          <p:cNvPr id="11" name="Google Shape;456;p37">
            <a:extLst>
              <a:ext uri="{FF2B5EF4-FFF2-40B4-BE49-F238E27FC236}">
                <a16:creationId xmlns:a16="http://schemas.microsoft.com/office/drawing/2014/main" id="{E941290A-B493-64FC-6383-C87C4C102133}"/>
              </a:ext>
            </a:extLst>
          </p:cNvPr>
          <p:cNvSpPr txBox="1">
            <a:spLocks/>
          </p:cNvSpPr>
          <p:nvPr/>
        </p:nvSpPr>
        <p:spPr>
          <a:xfrm>
            <a:off x="9043452" y="2472090"/>
            <a:ext cx="1602000" cy="6153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ctr" rtl="0">
              <a:lnSpc>
                <a:spcPct val="80000"/>
              </a:lnSpc>
              <a:spcBef>
                <a:spcPts val="0"/>
              </a:spcBef>
              <a:spcAft>
                <a:spcPts val="0"/>
              </a:spcAft>
              <a:buClr>
                <a:schemeClr val="dk2"/>
              </a:buClr>
              <a:buSzPts val="2800"/>
              <a:buFont typeface="Maven Pro"/>
              <a:buNone/>
              <a:defRPr sz="3000" b="1" i="0" u="none" strike="noStrike" cap="none">
                <a:solidFill>
                  <a:schemeClr val="dk2"/>
                </a:solidFill>
                <a:latin typeface="Sriracha"/>
                <a:ea typeface="Sriracha"/>
                <a:cs typeface="Sriracha"/>
                <a:sym typeface="Sriracha"/>
              </a:defRPr>
            </a:lvl1pPr>
            <a:lvl2pPr marL="914400" marR="0" lvl="1"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2pPr>
            <a:lvl3pPr marL="1371600" marR="0" lvl="2"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3pPr>
            <a:lvl4pPr marL="1828800" marR="0" lvl="3"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4pPr>
            <a:lvl5pPr marL="2286000" marR="0" lvl="4"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5pPr>
            <a:lvl6pPr marL="2743200" marR="0" lvl="5"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6pPr>
            <a:lvl7pPr marL="3200400" marR="0" lvl="6"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7pPr>
            <a:lvl8pPr marL="3657600" marR="0" lvl="7"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8pPr>
            <a:lvl9pPr marL="4114800" marR="0" lvl="8"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9pPr>
          </a:lstStyle>
          <a:p>
            <a:pPr marL="0" indent="0">
              <a:buSzPts val="1018"/>
            </a:pPr>
            <a:r>
              <a:rPr lang="en" sz="1800" dirty="0"/>
              <a:t>2025</a:t>
            </a:r>
          </a:p>
        </p:txBody>
      </p:sp>
      <p:sp>
        <p:nvSpPr>
          <p:cNvPr id="12" name="Google Shape;459;p37">
            <a:extLst>
              <a:ext uri="{FF2B5EF4-FFF2-40B4-BE49-F238E27FC236}">
                <a16:creationId xmlns:a16="http://schemas.microsoft.com/office/drawing/2014/main" id="{8CACD2F5-1A52-26E7-E873-53BE8DDAB25D}"/>
              </a:ext>
            </a:extLst>
          </p:cNvPr>
          <p:cNvSpPr txBox="1">
            <a:spLocks/>
          </p:cNvSpPr>
          <p:nvPr/>
        </p:nvSpPr>
        <p:spPr>
          <a:xfrm>
            <a:off x="6372536" y="3858108"/>
            <a:ext cx="1900963" cy="5307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42900" algn="ctr" rtl="0">
              <a:lnSpc>
                <a:spcPct val="90000"/>
              </a:lnSpc>
              <a:spcBef>
                <a:spcPts val="0"/>
              </a:spcBef>
              <a:spcAft>
                <a:spcPts val="0"/>
              </a:spcAft>
              <a:buClr>
                <a:schemeClr val="dk2"/>
              </a:buClr>
              <a:buSzPts val="2800"/>
              <a:buFont typeface="Maven Pro"/>
              <a:buNone/>
              <a:defRPr sz="1600" b="1" i="0" u="none" strike="noStrike" cap="none">
                <a:solidFill>
                  <a:schemeClr val="dk2"/>
                </a:solidFill>
                <a:latin typeface="Maven Pro"/>
                <a:ea typeface="Maven Pro"/>
                <a:cs typeface="Maven Pro"/>
                <a:sym typeface="Maven Pro"/>
              </a:defRPr>
            </a:lvl1pPr>
            <a:lvl2pPr marL="914400" marR="0" lvl="1"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2pPr>
            <a:lvl3pPr marL="1371600" marR="0" lvl="2"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3pPr>
            <a:lvl4pPr marL="1828800" marR="0" lvl="3"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4pPr>
            <a:lvl5pPr marL="2286000" marR="0" lvl="4"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5pPr>
            <a:lvl6pPr marL="2743200" marR="0" lvl="5"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6pPr>
            <a:lvl7pPr marL="3200400" marR="0" lvl="6"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7pPr>
            <a:lvl8pPr marL="3657600" marR="0" lvl="7"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8pPr>
            <a:lvl9pPr marL="4114800" marR="0" lvl="8"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9pPr>
          </a:lstStyle>
          <a:p>
            <a:pPr marL="0" indent="0" algn="l"/>
            <a:r>
              <a:rPr lang="en-US" sz="1200" dirty="0">
                <a:latin typeface="Maven Pro" panose="020B0604020202020204" charset="0"/>
              </a:rPr>
              <a:t>GPT-4/</a:t>
            </a:r>
            <a:r>
              <a:rPr lang="en-US" sz="1200" dirty="0" err="1">
                <a:latin typeface="Maven Pro" panose="020B0604020202020204" charset="0"/>
              </a:rPr>
              <a:t>LLaMA</a:t>
            </a:r>
            <a:r>
              <a:rPr lang="en-US" sz="1200" dirty="0">
                <a:latin typeface="Maven Pro" panose="020B0604020202020204" charset="0"/>
              </a:rPr>
              <a:t> 1 &amp; 2</a:t>
            </a:r>
          </a:p>
        </p:txBody>
      </p:sp>
      <p:sp>
        <p:nvSpPr>
          <p:cNvPr id="13" name="Google Shape;460;p37">
            <a:extLst>
              <a:ext uri="{FF2B5EF4-FFF2-40B4-BE49-F238E27FC236}">
                <a16:creationId xmlns:a16="http://schemas.microsoft.com/office/drawing/2014/main" id="{E38C8D74-033A-0E7C-541B-2F5C65D6B3D3}"/>
              </a:ext>
            </a:extLst>
          </p:cNvPr>
          <p:cNvSpPr txBox="1">
            <a:spLocks/>
          </p:cNvSpPr>
          <p:nvPr/>
        </p:nvSpPr>
        <p:spPr>
          <a:xfrm>
            <a:off x="8039807" y="3876103"/>
            <a:ext cx="1700400" cy="5307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Maven Pro"/>
              <a:buNone/>
              <a:defRPr sz="1600" b="1" i="0" u="none" strike="noStrike" cap="none">
                <a:solidFill>
                  <a:schemeClr val="dk2"/>
                </a:solidFill>
                <a:latin typeface="Maven Pro"/>
                <a:ea typeface="Maven Pro"/>
                <a:cs typeface="Maven Pro"/>
                <a:sym typeface="Maven Pro"/>
              </a:defRPr>
            </a:lvl1pPr>
            <a:lvl2pPr marL="914400" marR="0" lvl="1"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2pPr>
            <a:lvl3pPr marL="1371600" marR="0" lvl="2"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3pPr>
            <a:lvl4pPr marL="1828800" marR="0" lvl="3"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4pPr>
            <a:lvl5pPr marL="2286000" marR="0" lvl="4"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5pPr>
            <a:lvl6pPr marL="2743200" marR="0" lvl="5"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6pPr>
            <a:lvl7pPr marL="3200400" marR="0" lvl="6"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7pPr>
            <a:lvl8pPr marL="3657600" marR="0" lvl="7"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8pPr>
            <a:lvl9pPr marL="4114800" marR="0" lvl="8"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9pPr>
          </a:lstStyle>
          <a:p>
            <a:pPr marL="0" indent="0" algn="l"/>
            <a:r>
              <a:rPr lang="en-US" sz="1200" dirty="0">
                <a:latin typeface="Maven Pro" panose="020B0604020202020204" charset="0"/>
              </a:rPr>
              <a:t>Gemini 1.5</a:t>
            </a:r>
          </a:p>
        </p:txBody>
      </p:sp>
      <p:sp>
        <p:nvSpPr>
          <p:cNvPr id="14" name="Google Shape;461;p37">
            <a:extLst>
              <a:ext uri="{FF2B5EF4-FFF2-40B4-BE49-F238E27FC236}">
                <a16:creationId xmlns:a16="http://schemas.microsoft.com/office/drawing/2014/main" id="{6C339810-2E37-B798-73DE-B97C3DBAAC91}"/>
              </a:ext>
            </a:extLst>
          </p:cNvPr>
          <p:cNvSpPr txBox="1">
            <a:spLocks/>
          </p:cNvSpPr>
          <p:nvPr/>
        </p:nvSpPr>
        <p:spPr>
          <a:xfrm>
            <a:off x="9250624" y="3862054"/>
            <a:ext cx="1700400" cy="5307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42900" algn="ctr" rtl="0">
              <a:lnSpc>
                <a:spcPct val="90000"/>
              </a:lnSpc>
              <a:spcBef>
                <a:spcPts val="0"/>
              </a:spcBef>
              <a:spcAft>
                <a:spcPts val="0"/>
              </a:spcAft>
              <a:buClr>
                <a:schemeClr val="dk2"/>
              </a:buClr>
              <a:buSzPts val="2800"/>
              <a:buFont typeface="Maven Pro"/>
              <a:buNone/>
              <a:defRPr sz="1600" b="1" i="0" u="none" strike="noStrike" cap="none">
                <a:solidFill>
                  <a:schemeClr val="dk2"/>
                </a:solidFill>
                <a:latin typeface="Maven Pro"/>
                <a:ea typeface="Maven Pro"/>
                <a:cs typeface="Maven Pro"/>
                <a:sym typeface="Maven Pro"/>
              </a:defRPr>
            </a:lvl1pPr>
            <a:lvl2pPr marL="914400" marR="0" lvl="1"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2pPr>
            <a:lvl3pPr marL="1371600" marR="0" lvl="2"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3pPr>
            <a:lvl4pPr marL="1828800" marR="0" lvl="3"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4pPr>
            <a:lvl5pPr marL="2286000" marR="0" lvl="4"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5pPr>
            <a:lvl6pPr marL="2743200" marR="0" lvl="5"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6pPr>
            <a:lvl7pPr marL="3200400" marR="0" lvl="6"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7pPr>
            <a:lvl8pPr marL="3657600" marR="0" lvl="7"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8pPr>
            <a:lvl9pPr marL="4114800" marR="0" lvl="8" indent="-342900" algn="ctr" rtl="0">
              <a:lnSpc>
                <a:spcPct val="100000"/>
              </a:lnSpc>
              <a:spcBef>
                <a:spcPts val="0"/>
              </a:spcBef>
              <a:spcAft>
                <a:spcPts val="0"/>
              </a:spcAft>
              <a:buClr>
                <a:schemeClr val="dk2"/>
              </a:buClr>
              <a:buSzPts val="2800"/>
              <a:buFont typeface="Maven Pro"/>
              <a:buNone/>
              <a:defRPr sz="2800" b="0" i="0" u="none" strike="noStrike" cap="none">
                <a:solidFill>
                  <a:schemeClr val="dk2"/>
                </a:solidFill>
                <a:latin typeface="Maven Pro"/>
                <a:ea typeface="Maven Pro"/>
                <a:cs typeface="Maven Pro"/>
                <a:sym typeface="Maven Pro"/>
              </a:defRPr>
            </a:lvl9pPr>
          </a:lstStyle>
          <a:p>
            <a:pPr marL="0" indent="0" algn="l"/>
            <a:r>
              <a:rPr lang="en-US" sz="1200" dirty="0">
                <a:solidFill>
                  <a:schemeClr val="bg2"/>
                </a:solidFill>
                <a:latin typeface="Maven Pro" panose="020B0604020202020204" charset="0"/>
              </a:rPr>
              <a:t>DeepSeek</a:t>
            </a:r>
          </a:p>
        </p:txBody>
      </p:sp>
      <p:sp>
        <p:nvSpPr>
          <p:cNvPr id="15" name="文本框 14">
            <a:extLst>
              <a:ext uri="{FF2B5EF4-FFF2-40B4-BE49-F238E27FC236}">
                <a16:creationId xmlns:a16="http://schemas.microsoft.com/office/drawing/2014/main" id="{6BB2AA39-7750-0F27-1A75-7644A8E97C71}"/>
              </a:ext>
            </a:extLst>
          </p:cNvPr>
          <p:cNvSpPr txBox="1"/>
          <p:nvPr/>
        </p:nvSpPr>
        <p:spPr>
          <a:xfrm>
            <a:off x="4271556" y="4406803"/>
            <a:ext cx="817000" cy="1754326"/>
          </a:xfrm>
          <a:prstGeom prst="rect">
            <a:avLst/>
          </a:prstGeom>
          <a:noFill/>
        </p:spPr>
        <p:txBody>
          <a:bodyPr wrap="square" rtlCol="0">
            <a:spAutoFit/>
          </a:bodyPr>
          <a:lstStyle/>
          <a:p>
            <a:r>
              <a:rPr lang="en-US" sz="1200" dirty="0">
                <a:latin typeface="Maven Pro" panose="020B0604020202020204" charset="0"/>
              </a:rPr>
              <a:t>T5: up to 11B; GPT-3: 175B, </a:t>
            </a:r>
            <a:r>
              <a:rPr lang="en-US" sz="1200" b="1" dirty="0">
                <a:latin typeface="Maven Pro" panose="020B0604020202020204" charset="0"/>
              </a:rPr>
              <a:t>few-shot and zero-shot learning</a:t>
            </a:r>
          </a:p>
        </p:txBody>
      </p:sp>
      <p:sp>
        <p:nvSpPr>
          <p:cNvPr id="16" name="文本框 15">
            <a:extLst>
              <a:ext uri="{FF2B5EF4-FFF2-40B4-BE49-F238E27FC236}">
                <a16:creationId xmlns:a16="http://schemas.microsoft.com/office/drawing/2014/main" id="{8A969C1A-CE7C-45F8-0DD2-7B8F4F5B186B}"/>
              </a:ext>
            </a:extLst>
          </p:cNvPr>
          <p:cNvSpPr txBox="1"/>
          <p:nvPr/>
        </p:nvSpPr>
        <p:spPr>
          <a:xfrm>
            <a:off x="5342307" y="4479192"/>
            <a:ext cx="1062204" cy="830997"/>
          </a:xfrm>
          <a:prstGeom prst="rect">
            <a:avLst/>
          </a:prstGeom>
          <a:noFill/>
        </p:spPr>
        <p:txBody>
          <a:bodyPr wrap="square" rtlCol="0">
            <a:spAutoFit/>
          </a:bodyPr>
          <a:lstStyle/>
          <a:p>
            <a:r>
              <a:rPr lang="en-US" sz="1200" dirty="0">
                <a:latin typeface="Maven Pro" panose="020B0604020202020204" charset="0"/>
              </a:rPr>
              <a:t>176B, </a:t>
            </a:r>
            <a:r>
              <a:rPr lang="en-US" sz="1200" b="1" dirty="0">
                <a:latin typeface="Maven Pro" panose="020B0604020202020204" charset="0"/>
              </a:rPr>
              <a:t>Multilingual Transformer;</a:t>
            </a:r>
          </a:p>
        </p:txBody>
      </p:sp>
      <p:sp>
        <p:nvSpPr>
          <p:cNvPr id="17" name="文本框 16">
            <a:extLst>
              <a:ext uri="{FF2B5EF4-FFF2-40B4-BE49-F238E27FC236}">
                <a16:creationId xmlns:a16="http://schemas.microsoft.com/office/drawing/2014/main" id="{678F7CE6-6700-9330-6689-12810575C480}"/>
              </a:ext>
            </a:extLst>
          </p:cNvPr>
          <p:cNvSpPr txBox="1"/>
          <p:nvPr/>
        </p:nvSpPr>
        <p:spPr>
          <a:xfrm>
            <a:off x="9404538" y="4444888"/>
            <a:ext cx="983311" cy="830997"/>
          </a:xfrm>
          <a:prstGeom prst="rect">
            <a:avLst/>
          </a:prstGeom>
          <a:noFill/>
        </p:spPr>
        <p:txBody>
          <a:bodyPr wrap="square" rtlCol="0">
            <a:spAutoFit/>
          </a:bodyPr>
          <a:lstStyle/>
          <a:p>
            <a:r>
              <a:rPr lang="en-US" sz="1200" dirty="0">
                <a:latin typeface="Maven Pro" panose="020B0604020202020204" charset="0"/>
              </a:rPr>
              <a:t>671B, </a:t>
            </a:r>
            <a:r>
              <a:rPr lang="en-US" sz="1200" b="1" dirty="0">
                <a:latin typeface="Maven Pro" panose="020B0604020202020204" charset="0"/>
              </a:rPr>
              <a:t>advanced reasoning modules</a:t>
            </a:r>
          </a:p>
        </p:txBody>
      </p:sp>
      <p:pic>
        <p:nvPicPr>
          <p:cNvPr id="18" name="Google Shape;168;p19">
            <a:extLst>
              <a:ext uri="{FF2B5EF4-FFF2-40B4-BE49-F238E27FC236}">
                <a16:creationId xmlns:a16="http://schemas.microsoft.com/office/drawing/2014/main" id="{692636F1-ADB8-E318-DC32-D8DDBC7547F6}"/>
              </a:ext>
            </a:extLst>
          </p:cNvPr>
          <p:cNvPicPr preferRelativeResize="0"/>
          <p:nvPr/>
        </p:nvPicPr>
        <p:blipFill>
          <a:blip r:embed="rId5">
            <a:alphaModFix/>
          </a:blip>
          <a:stretch>
            <a:fillRect/>
          </a:stretch>
        </p:blipFill>
        <p:spPr>
          <a:xfrm>
            <a:off x="4761713" y="1825189"/>
            <a:ext cx="1895574" cy="604799"/>
          </a:xfrm>
          <a:prstGeom prst="rect">
            <a:avLst/>
          </a:prstGeom>
          <a:noFill/>
          <a:ln>
            <a:noFill/>
          </a:ln>
        </p:spPr>
      </p:pic>
      <p:pic>
        <p:nvPicPr>
          <p:cNvPr id="19" name="Google Shape;169;p19">
            <a:extLst>
              <a:ext uri="{FF2B5EF4-FFF2-40B4-BE49-F238E27FC236}">
                <a16:creationId xmlns:a16="http://schemas.microsoft.com/office/drawing/2014/main" id="{BD8A0C70-AE5E-6CF8-89CC-B30D5E27AD57}"/>
              </a:ext>
            </a:extLst>
          </p:cNvPr>
          <p:cNvPicPr preferRelativeResize="0"/>
          <p:nvPr/>
        </p:nvPicPr>
        <p:blipFill>
          <a:blip r:embed="rId6">
            <a:alphaModFix/>
          </a:blip>
          <a:stretch>
            <a:fillRect/>
          </a:stretch>
        </p:blipFill>
        <p:spPr>
          <a:xfrm>
            <a:off x="9056979" y="1654734"/>
            <a:ext cx="1254599" cy="817019"/>
          </a:xfrm>
          <a:prstGeom prst="rect">
            <a:avLst/>
          </a:prstGeom>
          <a:noFill/>
          <a:ln>
            <a:noFill/>
          </a:ln>
        </p:spPr>
      </p:pic>
      <p:sp>
        <p:nvSpPr>
          <p:cNvPr id="4" name="Google Shape;88;p18">
            <a:extLst>
              <a:ext uri="{FF2B5EF4-FFF2-40B4-BE49-F238E27FC236}">
                <a16:creationId xmlns:a16="http://schemas.microsoft.com/office/drawing/2014/main" id="{EE6765C0-6E4F-A48C-1CBC-10AB42DA5531}"/>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r>
              <a:rPr lang="en-US" dirty="0"/>
              <a:t>Milestones in LLM Evolution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3FC0910D-42CE-EB72-6678-BBFBA2D49970}"/>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1576D990-C5AB-F632-8C1C-9B322032C900}"/>
              </a:ext>
            </a:extLst>
          </p:cNvPr>
          <p:cNvSpPr/>
          <p:nvPr/>
        </p:nvSpPr>
        <p:spPr>
          <a:xfrm>
            <a:off x="894201" y="135696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440D662A-A1F0-BF22-DDC9-90FAD0DDB393}"/>
              </a:ext>
            </a:extLst>
          </p:cNvPr>
          <p:cNvSpPr txBox="1">
            <a:spLocks noGrp="1"/>
          </p:cNvSpPr>
          <p:nvPr>
            <p:ph type="body" idx="4294967295"/>
          </p:nvPr>
        </p:nvSpPr>
        <p:spPr>
          <a:xfrm>
            <a:off x="495301" y="1869484"/>
            <a:ext cx="9740950" cy="3923538"/>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Prompt engineering </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Few-shot learning</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Chain-of-thought reasoning</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Fine-tuning </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Post-editing</a:t>
            </a:r>
          </a:p>
        </p:txBody>
      </p:sp>
      <p:pic>
        <p:nvPicPr>
          <p:cNvPr id="3" name="图片 2">
            <a:extLst>
              <a:ext uri="{FF2B5EF4-FFF2-40B4-BE49-F238E27FC236}">
                <a16:creationId xmlns:a16="http://schemas.microsoft.com/office/drawing/2014/main" id="{4BEB5064-A9D2-B400-0240-3DEAF8F639FD}"/>
              </a:ext>
            </a:extLst>
          </p:cNvPr>
          <p:cNvPicPr>
            <a:picLocks noChangeAspect="1"/>
          </p:cNvPicPr>
          <p:nvPr/>
        </p:nvPicPr>
        <p:blipFill>
          <a:blip r:embed="rId3"/>
          <a:stretch>
            <a:fillRect/>
          </a:stretch>
        </p:blipFill>
        <p:spPr>
          <a:xfrm>
            <a:off x="6788362" y="1393492"/>
            <a:ext cx="3194881" cy="3923538"/>
          </a:xfrm>
          <a:prstGeom prst="rect">
            <a:avLst/>
          </a:prstGeom>
        </p:spPr>
      </p:pic>
      <p:sp>
        <p:nvSpPr>
          <p:cNvPr id="5" name="Google Shape;88;p18">
            <a:extLst>
              <a:ext uri="{FF2B5EF4-FFF2-40B4-BE49-F238E27FC236}">
                <a16:creationId xmlns:a16="http://schemas.microsoft.com/office/drawing/2014/main" id="{FD5F2BC1-9DB2-6F2D-1E52-D946DD038B4E}"/>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Some “tricks” in LLMs</a:t>
            </a:r>
          </a:p>
        </p:txBody>
      </p:sp>
    </p:spTree>
    <p:extLst>
      <p:ext uri="{BB962C8B-B14F-4D97-AF65-F5344CB8AC3E}">
        <p14:creationId xmlns:p14="http://schemas.microsoft.com/office/powerpoint/2010/main" val="2985080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545F349C-700A-AE18-8CA4-77399DD79C80}"/>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C9377B1A-4C98-7D33-37D1-A533EF476050}"/>
              </a:ext>
            </a:extLst>
          </p:cNvPr>
          <p:cNvSpPr/>
          <p:nvPr/>
        </p:nvSpPr>
        <p:spPr>
          <a:xfrm>
            <a:off x="542007" y="1412802"/>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0EBE684A-9508-92FB-C10A-48A17B2B4E76}"/>
              </a:ext>
            </a:extLst>
          </p:cNvPr>
          <p:cNvSpPr txBox="1">
            <a:spLocks noGrp="1"/>
          </p:cNvSpPr>
          <p:nvPr>
            <p:ph type="body" idx="4294967295"/>
          </p:nvPr>
        </p:nvSpPr>
        <p:spPr>
          <a:xfrm>
            <a:off x="308225" y="2358533"/>
            <a:ext cx="11525188" cy="1807067"/>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“Prompt Engineering” is Refine the input we give to an LLM so that it produces the desired output.</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This includes choosing the right wording, structure, and context.</a:t>
            </a:r>
          </a:p>
        </p:txBody>
      </p:sp>
      <p:pic>
        <p:nvPicPr>
          <p:cNvPr id="7170" name="Picture 2" descr="Prompt - Free computer icons">
            <a:extLst>
              <a:ext uri="{FF2B5EF4-FFF2-40B4-BE49-F238E27FC236}">
                <a16:creationId xmlns:a16="http://schemas.microsoft.com/office/drawing/2014/main" id="{B28EAEE5-0772-FBCB-013C-6FC789F559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4044" y="-111297"/>
            <a:ext cx="3540297" cy="3540297"/>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327B68E9-1F35-2033-AC77-18DB9265F7F7}"/>
              </a:ext>
            </a:extLst>
          </p:cNvPr>
          <p:cNvSpPr txBox="1"/>
          <p:nvPr/>
        </p:nvSpPr>
        <p:spPr>
          <a:xfrm>
            <a:off x="1462464" y="4396016"/>
            <a:ext cx="3452436" cy="1267014"/>
          </a:xfrm>
          <a:prstGeom prst="rect">
            <a:avLst/>
          </a:prstGeom>
          <a:noFill/>
          <a:ln>
            <a:solidFill>
              <a:schemeClr val="accent2"/>
            </a:solidFill>
          </a:ln>
        </p:spPr>
        <p:txBody>
          <a:bodyPr wrap="square" rtlCol="0">
            <a:spAutoFit/>
          </a:bodyPr>
          <a:lstStyle/>
          <a:p>
            <a:pPr marL="539750" indent="0">
              <a:lnSpc>
                <a:spcPct val="150000"/>
              </a:lnSpc>
              <a:spcBef>
                <a:spcPts val="1000"/>
              </a:spcBef>
              <a:buSzPts val="2300"/>
              <a:buNone/>
            </a:pPr>
            <a:r>
              <a:rPr lang="en-US" sz="1200" b="1" dirty="0"/>
              <a:t>Basic Prompt:</a:t>
            </a:r>
            <a:br>
              <a:rPr lang="en-US" sz="1200" dirty="0"/>
            </a:br>
            <a:r>
              <a:rPr lang="en-US" sz="1200" i="1" dirty="0"/>
              <a:t>Assign a subject heading to this book</a:t>
            </a:r>
          </a:p>
          <a:p>
            <a:pPr marL="539750" indent="0">
              <a:lnSpc>
                <a:spcPct val="150000"/>
              </a:lnSpc>
              <a:spcBef>
                <a:spcPts val="1000"/>
              </a:spcBef>
              <a:buSzPts val="2300"/>
              <a:buNone/>
            </a:pPr>
            <a:r>
              <a:rPr lang="en-US" sz="1200" b="1" dirty="0"/>
              <a:t>Result:</a:t>
            </a:r>
            <a:r>
              <a:rPr lang="en-US" sz="1200" dirty="0"/>
              <a:t> </a:t>
            </a:r>
            <a:r>
              <a:rPr lang="en-US" sz="1200" i="1" dirty="0"/>
              <a:t>"Climate change"</a:t>
            </a:r>
            <a:endParaRPr lang="en-US" sz="1200" dirty="0">
              <a:latin typeface="Times New Roman" panose="02020603050405020304" pitchFamily="18" charset="0"/>
              <a:cs typeface="Times New Roman" panose="02020603050405020304" pitchFamily="18" charset="0"/>
            </a:endParaRPr>
          </a:p>
          <a:p>
            <a:endParaRPr lang="en-US" dirty="0"/>
          </a:p>
        </p:txBody>
      </p:sp>
      <p:sp>
        <p:nvSpPr>
          <p:cNvPr id="3" name="文本框 2">
            <a:extLst>
              <a:ext uri="{FF2B5EF4-FFF2-40B4-BE49-F238E27FC236}">
                <a16:creationId xmlns:a16="http://schemas.microsoft.com/office/drawing/2014/main" id="{E2C35C2C-7E0E-B4C9-3ECF-452C92925A38}"/>
              </a:ext>
            </a:extLst>
          </p:cNvPr>
          <p:cNvSpPr txBox="1"/>
          <p:nvPr/>
        </p:nvSpPr>
        <p:spPr>
          <a:xfrm>
            <a:off x="6096000" y="4203700"/>
            <a:ext cx="4633536" cy="1969770"/>
          </a:xfrm>
          <a:prstGeom prst="rect">
            <a:avLst/>
          </a:prstGeom>
          <a:noFill/>
          <a:ln>
            <a:solidFill>
              <a:schemeClr val="accent2"/>
            </a:solidFill>
          </a:ln>
        </p:spPr>
        <p:txBody>
          <a:bodyPr wrap="square" rtlCol="0">
            <a:spAutoFit/>
          </a:bodyPr>
          <a:lstStyle/>
          <a:p>
            <a:r>
              <a:rPr lang="en-US" sz="1200" b="1" dirty="0"/>
              <a:t>Refined Prompt:</a:t>
            </a:r>
            <a:br>
              <a:rPr lang="en-US" sz="1200" dirty="0"/>
            </a:br>
            <a:r>
              <a:rPr lang="en-US" sz="1200" i="1" dirty="0"/>
              <a:t>“You are a professional librarian. Read the following book description and assign the most accurate Library of Congress Subject Headings, including broader and narrower terms where appropriate.</a:t>
            </a:r>
            <a:br>
              <a:rPr lang="en-US" sz="1200" dirty="0"/>
            </a:br>
            <a:r>
              <a:rPr lang="en-US" sz="1200" b="1" dirty="0"/>
              <a:t>Result:</a:t>
            </a:r>
            <a:endParaRPr lang="en-US" sz="1200" dirty="0"/>
          </a:p>
          <a:p>
            <a:r>
              <a:rPr lang="en-US" sz="1200" dirty="0"/>
              <a:t>Climate change—Agricultural aspects</a:t>
            </a:r>
          </a:p>
          <a:p>
            <a:r>
              <a:rPr lang="en-US" sz="1200" dirty="0"/>
              <a:t>Agriculture—Environmental aspects</a:t>
            </a:r>
          </a:p>
          <a:p>
            <a:r>
              <a:rPr lang="en-US" sz="1200" dirty="0"/>
              <a:t>Sustainable agriculture—Adaptation</a:t>
            </a:r>
          </a:p>
          <a:p>
            <a:endParaRPr lang="en-US" dirty="0"/>
          </a:p>
        </p:txBody>
      </p:sp>
      <p:sp>
        <p:nvSpPr>
          <p:cNvPr id="4" name="文本框 3">
            <a:extLst>
              <a:ext uri="{FF2B5EF4-FFF2-40B4-BE49-F238E27FC236}">
                <a16:creationId xmlns:a16="http://schemas.microsoft.com/office/drawing/2014/main" id="{887EEBB8-E9E3-2343-7012-9915CA0C5A81}"/>
              </a:ext>
            </a:extLst>
          </p:cNvPr>
          <p:cNvSpPr txBox="1"/>
          <p:nvPr/>
        </p:nvSpPr>
        <p:spPr>
          <a:xfrm>
            <a:off x="5225068" y="4603645"/>
            <a:ext cx="560764" cy="400110"/>
          </a:xfrm>
          <a:prstGeom prst="rect">
            <a:avLst/>
          </a:prstGeom>
          <a:noFill/>
        </p:spPr>
        <p:txBody>
          <a:bodyPr wrap="square" rtlCol="0">
            <a:spAutoFit/>
          </a:bodyPr>
          <a:lstStyle/>
          <a:p>
            <a:r>
              <a:rPr lang="en-US" sz="2000" b="1" i="1" dirty="0">
                <a:solidFill>
                  <a:srgbClr val="FF0000"/>
                </a:solidFill>
              </a:rPr>
              <a:t>VS</a:t>
            </a:r>
          </a:p>
        </p:txBody>
      </p:sp>
      <p:sp>
        <p:nvSpPr>
          <p:cNvPr id="5" name="Google Shape;88;p18">
            <a:extLst>
              <a:ext uri="{FF2B5EF4-FFF2-40B4-BE49-F238E27FC236}">
                <a16:creationId xmlns:a16="http://schemas.microsoft.com/office/drawing/2014/main" id="{7AA0D6FA-4735-EFB4-0A88-6D0795FDDBE0}"/>
              </a:ext>
            </a:extLst>
          </p:cNvPr>
          <p:cNvSpPr txBox="1">
            <a:spLocks/>
          </p:cNvSpPr>
          <p:nvPr/>
        </p:nvSpPr>
        <p:spPr>
          <a:xfrm>
            <a:off x="415600" y="684530"/>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Prompt Engineering</a:t>
            </a:r>
          </a:p>
        </p:txBody>
      </p:sp>
    </p:spTree>
    <p:extLst>
      <p:ext uri="{BB962C8B-B14F-4D97-AF65-F5344CB8AC3E}">
        <p14:creationId xmlns:p14="http://schemas.microsoft.com/office/powerpoint/2010/main" val="3834837288"/>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5D8981EF-B159-14A7-B944-F76480272150}"/>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F59C8405-EE16-7735-536A-F988B370A087}"/>
              </a:ext>
            </a:extLst>
          </p:cNvPr>
          <p:cNvSpPr/>
          <p:nvPr/>
        </p:nvSpPr>
        <p:spPr>
          <a:xfrm>
            <a:off x="596069" y="135696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4D22E5BE-BF3E-6568-9406-85163C9CD887}"/>
              </a:ext>
            </a:extLst>
          </p:cNvPr>
          <p:cNvSpPr txBox="1">
            <a:spLocks noGrp="1"/>
          </p:cNvSpPr>
          <p:nvPr>
            <p:ph type="body" idx="4294967295"/>
          </p:nvPr>
        </p:nvSpPr>
        <p:spPr>
          <a:xfrm>
            <a:off x="415600" y="1943100"/>
            <a:ext cx="11323683" cy="3849922"/>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“Prompt”  is the input we give to a Large Language Model—it can be a question, a request, or an instruction.</a:t>
            </a:r>
          </a:p>
          <a:p>
            <a:pPr marL="825500" indent="-285750">
              <a:lnSpc>
                <a:spcPct val="150000"/>
              </a:lnSpc>
              <a:spcBef>
                <a:spcPts val="1000"/>
              </a:spcBef>
              <a:buSzPts val="2300"/>
              <a:buFont typeface="Arial" panose="020B0604020202020204" pitchFamily="34" charset="0"/>
              <a:buChar char="•"/>
            </a:pPr>
            <a:endParaRPr lang="en-US" dirty="0">
              <a:latin typeface="Maven Pro" panose="020B0604020202020204" charset="0"/>
              <a:cs typeface="Times New Roman" panose="02020603050405020304" pitchFamily="18" charset="0"/>
            </a:endParaRP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The model uses this prompt as the starting point to generate a response.</a:t>
            </a:r>
          </a:p>
          <a:p>
            <a:pPr marL="539750" indent="0">
              <a:lnSpc>
                <a:spcPct val="150000"/>
              </a:lnSpc>
              <a:spcBef>
                <a:spcPts val="1000"/>
              </a:spcBef>
              <a:buSzPts val="2300"/>
              <a:buNone/>
            </a:pPr>
            <a:endParaRPr lang="en-US" dirty="0">
              <a:latin typeface="Maven Pro" panose="020B0604020202020204" charset="0"/>
              <a:cs typeface="Times New Roman" panose="02020603050405020304" pitchFamily="18" charset="0"/>
            </a:endParaRPr>
          </a:p>
        </p:txBody>
      </p:sp>
      <p:pic>
        <p:nvPicPr>
          <p:cNvPr id="8196" name="Picture 4" descr="image symbol with ai prompt request for artificial intelligence photo ...">
            <a:extLst>
              <a:ext uri="{FF2B5EF4-FFF2-40B4-BE49-F238E27FC236}">
                <a16:creationId xmlns:a16="http://schemas.microsoft.com/office/drawing/2014/main" id="{E13D6FD7-0729-1DB5-1A69-1A917B00F7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5692" y="-286425"/>
            <a:ext cx="2702806" cy="270280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88;p18">
            <a:extLst>
              <a:ext uri="{FF2B5EF4-FFF2-40B4-BE49-F238E27FC236}">
                <a16:creationId xmlns:a16="http://schemas.microsoft.com/office/drawing/2014/main" id="{326A777B-F3BC-FFCF-97CD-556D46C50D25}"/>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What is “Prompt” ?</a:t>
            </a:r>
          </a:p>
        </p:txBody>
      </p:sp>
    </p:spTree>
    <p:extLst>
      <p:ext uri="{BB962C8B-B14F-4D97-AF65-F5344CB8AC3E}">
        <p14:creationId xmlns:p14="http://schemas.microsoft.com/office/powerpoint/2010/main" val="3393390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BD4D9AB-6985-70FE-D4E7-0927F6266609}"/>
            </a:ext>
          </a:extLst>
        </p:cNvPr>
        <p:cNvGrpSpPr/>
        <p:nvPr/>
      </p:nvGrpSpPr>
      <p:grpSpPr>
        <a:xfrm>
          <a:off x="0" y="0"/>
          <a:ext cx="0" cy="0"/>
          <a:chOff x="0" y="0"/>
          <a:chExt cx="0" cy="0"/>
        </a:xfrm>
      </p:grpSpPr>
      <p:pic>
        <p:nvPicPr>
          <p:cNvPr id="9218" name="Picture 2" descr="Prompt icon or logo design isolated sign symbol illustration. A ...">
            <a:extLst>
              <a:ext uri="{FF2B5EF4-FFF2-40B4-BE49-F238E27FC236}">
                <a16:creationId xmlns:a16="http://schemas.microsoft.com/office/drawing/2014/main" id="{096DADDA-AEA9-3924-D146-8BCDF87450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7880" y="173566"/>
            <a:ext cx="3031685" cy="3031685"/>
          </a:xfrm>
          <a:prstGeom prst="rect">
            <a:avLst/>
          </a:prstGeom>
          <a:noFill/>
          <a:extLst>
            <a:ext uri="{909E8E84-426E-40DD-AFC4-6F175D3DCCD1}">
              <a14:hiddenFill xmlns:a14="http://schemas.microsoft.com/office/drawing/2010/main">
                <a:solidFill>
                  <a:srgbClr val="FFFFFF"/>
                </a:solidFill>
              </a14:hiddenFill>
            </a:ext>
          </a:extLst>
        </p:spPr>
      </p:pic>
      <p:sp>
        <p:nvSpPr>
          <p:cNvPr id="273" name="Google Shape;273;p25">
            <a:extLst>
              <a:ext uri="{FF2B5EF4-FFF2-40B4-BE49-F238E27FC236}">
                <a16:creationId xmlns:a16="http://schemas.microsoft.com/office/drawing/2014/main" id="{3F0DB7AF-4971-ED22-94AC-2A677DA91B44}"/>
              </a:ext>
            </a:extLst>
          </p:cNvPr>
          <p:cNvSpPr/>
          <p:nvPr/>
        </p:nvSpPr>
        <p:spPr>
          <a:xfrm>
            <a:off x="415600" y="135696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9F0EDCA6-484A-DB70-E312-2EC5DAA1E321}"/>
              </a:ext>
            </a:extLst>
          </p:cNvPr>
          <p:cNvSpPr txBox="1">
            <a:spLocks noGrp="1"/>
          </p:cNvSpPr>
          <p:nvPr>
            <p:ph type="body" idx="4294967295"/>
          </p:nvPr>
        </p:nvSpPr>
        <p:spPr>
          <a:xfrm>
            <a:off x="415600" y="1828800"/>
            <a:ext cx="11216107" cy="3964222"/>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A prompt works as the starting signal for LLM.</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When we type a prompt, the model converts your words into numerical representations (embeddings).</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It then predicts the next word step-by-step, guided by the context we provided, until the answer is complete.</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The quality, clarity, and structure of the prompt will directly influence the model’s output.</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sp>
        <p:nvSpPr>
          <p:cNvPr id="2" name="Google Shape;88;p18">
            <a:extLst>
              <a:ext uri="{FF2B5EF4-FFF2-40B4-BE49-F238E27FC236}">
                <a16:creationId xmlns:a16="http://schemas.microsoft.com/office/drawing/2014/main" id="{B060B91A-2620-432E-B501-E49486486F36}"/>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Why we need “Prompt”?</a:t>
            </a:r>
          </a:p>
        </p:txBody>
      </p:sp>
    </p:spTree>
    <p:extLst>
      <p:ext uri="{BB962C8B-B14F-4D97-AF65-F5344CB8AC3E}">
        <p14:creationId xmlns:p14="http://schemas.microsoft.com/office/powerpoint/2010/main" val="1697248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D2C74DAB-08D5-D720-CCC1-0F1F2E09A2A6}"/>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066B0E63-87A6-236C-CDD1-CBB182C0DE2C}"/>
              </a:ext>
            </a:extLst>
          </p:cNvPr>
          <p:cNvSpPr/>
          <p:nvPr/>
        </p:nvSpPr>
        <p:spPr>
          <a:xfrm>
            <a:off x="627501" y="1448575"/>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DAD68FFE-075E-1EEA-5B2F-4D2E20984B6B}"/>
              </a:ext>
            </a:extLst>
          </p:cNvPr>
          <p:cNvSpPr txBox="1">
            <a:spLocks noGrp="1"/>
          </p:cNvSpPr>
          <p:nvPr>
            <p:ph type="body" idx="4294967295"/>
          </p:nvPr>
        </p:nvSpPr>
        <p:spPr>
          <a:xfrm>
            <a:off x="627501" y="1952625"/>
            <a:ext cx="10654581" cy="3840397"/>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LLM outputs are context-sensitive—the way we ask is as important as what we ask.</a:t>
            </a:r>
          </a:p>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    We use prompt for:</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Guide the model’s thinking</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Control the output format</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Improve accuracy and relevance</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sp>
        <p:nvSpPr>
          <p:cNvPr id="2" name="Google Shape;88;p18">
            <a:extLst>
              <a:ext uri="{FF2B5EF4-FFF2-40B4-BE49-F238E27FC236}">
                <a16:creationId xmlns:a16="http://schemas.microsoft.com/office/drawing/2014/main" id="{A299A87A-E661-C01C-D03C-D2DA572B14C5}"/>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Why we need “Prompt”?</a:t>
            </a:r>
          </a:p>
        </p:txBody>
      </p:sp>
    </p:spTree>
    <p:extLst>
      <p:ext uri="{BB962C8B-B14F-4D97-AF65-F5344CB8AC3E}">
        <p14:creationId xmlns:p14="http://schemas.microsoft.com/office/powerpoint/2010/main" val="1602399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6994B4F-3243-6E36-681D-34B6B71244DC}"/>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F314CD22-165B-0183-774B-8E15BA42BA1C}"/>
              </a:ext>
            </a:extLst>
          </p:cNvPr>
          <p:cNvSpPr/>
          <p:nvPr/>
        </p:nvSpPr>
        <p:spPr>
          <a:xfrm>
            <a:off x="356165" y="135696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F15AF091-36AF-49A3-C220-489F58D568FD}"/>
              </a:ext>
            </a:extLst>
          </p:cNvPr>
          <p:cNvSpPr txBox="1">
            <a:spLocks noGrp="1"/>
          </p:cNvSpPr>
          <p:nvPr>
            <p:ph type="body" idx="4294967295"/>
          </p:nvPr>
        </p:nvSpPr>
        <p:spPr>
          <a:xfrm>
            <a:off x="356165" y="1880170"/>
            <a:ext cx="10512327" cy="3953948"/>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Few-shot learning is teaching LLMs with a few examples.</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It allows LLM to learn a new task or desired output format using just a few examples(usually 3 to 5).</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The examples are directly put inside the prompt.</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Then the models will learn from the examples.</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pic>
        <p:nvPicPr>
          <p:cNvPr id="10242" name="Picture 2" descr="Example - free icon">
            <a:extLst>
              <a:ext uri="{FF2B5EF4-FFF2-40B4-BE49-F238E27FC236}">
                <a16:creationId xmlns:a16="http://schemas.microsoft.com/office/drawing/2014/main" id="{C0B17CE0-29CC-5ADB-E1D6-2465580010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104485">
            <a:off x="7872455" y="250590"/>
            <a:ext cx="2383783" cy="2383783"/>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88;p18">
            <a:extLst>
              <a:ext uri="{FF2B5EF4-FFF2-40B4-BE49-F238E27FC236}">
                <a16:creationId xmlns:a16="http://schemas.microsoft.com/office/drawing/2014/main" id="{2CA84FA4-B370-814E-B1AE-FAEE6FC32103}"/>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Few-Shot Learning</a:t>
            </a:r>
          </a:p>
        </p:txBody>
      </p:sp>
    </p:spTree>
    <p:extLst>
      <p:ext uri="{BB962C8B-B14F-4D97-AF65-F5344CB8AC3E}">
        <p14:creationId xmlns:p14="http://schemas.microsoft.com/office/powerpoint/2010/main" val="347486878"/>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DAAC3C82-250F-0C95-1CEF-C7E38FE7BF4C}"/>
            </a:ext>
          </a:extLst>
        </p:cNvPr>
        <p:cNvGrpSpPr/>
        <p:nvPr/>
      </p:nvGrpSpPr>
      <p:grpSpPr>
        <a:xfrm>
          <a:off x="0" y="0"/>
          <a:ext cx="0" cy="0"/>
          <a:chOff x="0" y="0"/>
          <a:chExt cx="0" cy="0"/>
        </a:xfrm>
      </p:grpSpPr>
      <p:pic>
        <p:nvPicPr>
          <p:cNvPr id="10242" name="Picture 2" descr="Example - free icon">
            <a:extLst>
              <a:ext uri="{FF2B5EF4-FFF2-40B4-BE49-F238E27FC236}">
                <a16:creationId xmlns:a16="http://schemas.microsoft.com/office/drawing/2014/main" id="{7228C530-987D-9C01-5A1A-282CBB5FCE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104485">
            <a:off x="8080960" y="-2338"/>
            <a:ext cx="2383783" cy="2383783"/>
          </a:xfrm>
          <a:prstGeom prst="rect">
            <a:avLst/>
          </a:prstGeom>
          <a:noFill/>
          <a:extLst>
            <a:ext uri="{909E8E84-426E-40DD-AFC4-6F175D3DCCD1}">
              <a14:hiddenFill xmlns:a14="http://schemas.microsoft.com/office/drawing/2010/main">
                <a:solidFill>
                  <a:srgbClr val="FFFFFF"/>
                </a:solidFill>
              </a14:hiddenFill>
            </a:ext>
          </a:extLst>
        </p:spPr>
      </p:pic>
      <p:sp>
        <p:nvSpPr>
          <p:cNvPr id="273" name="Google Shape;273;p25">
            <a:extLst>
              <a:ext uri="{FF2B5EF4-FFF2-40B4-BE49-F238E27FC236}">
                <a16:creationId xmlns:a16="http://schemas.microsoft.com/office/drawing/2014/main" id="{55189014-6C23-D647-446C-C9B93EA97562}"/>
              </a:ext>
            </a:extLst>
          </p:cNvPr>
          <p:cNvSpPr/>
          <p:nvPr/>
        </p:nvSpPr>
        <p:spPr>
          <a:xfrm>
            <a:off x="598926" y="1361211"/>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B3661AAE-B499-A895-C557-20A9F4D11765}"/>
              </a:ext>
            </a:extLst>
          </p:cNvPr>
          <p:cNvSpPr txBox="1">
            <a:spLocks noGrp="1"/>
          </p:cNvSpPr>
          <p:nvPr>
            <p:ph type="body" idx="4294967295"/>
          </p:nvPr>
        </p:nvSpPr>
        <p:spPr>
          <a:xfrm>
            <a:off x="598926" y="2317546"/>
            <a:ext cx="8826550" cy="3093727"/>
          </a:xfrm>
          <a:prstGeom prst="rect">
            <a:avLst/>
          </a:prstGeom>
          <a:ln w="38100">
            <a:solidFill>
              <a:schemeClr val="accent2"/>
            </a:solidFill>
          </a:ln>
        </p:spPr>
        <p:txBody>
          <a:bodyPr spcFirstLastPara="1" wrap="square" lIns="121900" tIns="121900" rIns="121900" bIns="121900" anchor="t" anchorCtr="0">
            <a:noAutofit/>
          </a:bodyPr>
          <a:lstStyle/>
          <a:p>
            <a:pPr marL="114300" indent="0">
              <a:buNone/>
            </a:pPr>
            <a:r>
              <a:rPr lang="en-US" sz="1400" i="1" dirty="0"/>
              <a:t>"You are a librarian. Assign the most accurate Library of Congress Subject Headings (LCSH) to each book description based on the given examples."</a:t>
            </a:r>
            <a:endParaRPr lang="en-US" sz="1400" dirty="0"/>
          </a:p>
          <a:p>
            <a:pPr marL="114300" indent="0">
              <a:buNone/>
            </a:pPr>
            <a:r>
              <a:rPr lang="en-US" sz="1400" b="1" dirty="0"/>
              <a:t>Example 1:</a:t>
            </a:r>
            <a:br>
              <a:rPr lang="en-US" sz="1400" dirty="0"/>
            </a:br>
            <a:r>
              <a:rPr lang="en-US" sz="1400" b="1" dirty="0"/>
              <a:t>Description:</a:t>
            </a:r>
            <a:r>
              <a:rPr lang="en-US" sz="1400" dirty="0"/>
              <a:t> "A detailed history of the Silk Road and its role in cultural exchange between East and West."</a:t>
            </a:r>
            <a:br>
              <a:rPr lang="en-US" sz="1400" dirty="0"/>
            </a:br>
            <a:r>
              <a:rPr lang="en-US" sz="1400" b="1" dirty="0"/>
              <a:t>Subject Headings:</a:t>
            </a:r>
            <a:r>
              <a:rPr lang="en-US" sz="1400" dirty="0"/>
              <a:t> Silk Road—History; Cultural relations—Asia—Europe</a:t>
            </a:r>
          </a:p>
          <a:p>
            <a:pPr marL="114300" indent="0">
              <a:buNone/>
            </a:pPr>
            <a:r>
              <a:rPr lang="en-US" sz="1400" b="1" dirty="0"/>
              <a:t>Example 2:…</a:t>
            </a:r>
            <a:br>
              <a:rPr lang="en-US" sz="1400" b="1" dirty="0"/>
            </a:br>
            <a:r>
              <a:rPr lang="en-US" sz="1400" b="1" dirty="0"/>
              <a:t>Example 3:…</a:t>
            </a:r>
          </a:p>
          <a:p>
            <a:pPr marL="114300" indent="0">
              <a:buNone/>
            </a:pPr>
            <a:r>
              <a:rPr lang="en-US" sz="1400" b="1" dirty="0">
                <a:latin typeface="Maven Pro" panose="020B0604020202020204" charset="0"/>
                <a:cs typeface="Times New Roman" panose="02020603050405020304" pitchFamily="18" charset="0"/>
              </a:rPr>
              <a:t>Now classify: </a:t>
            </a:r>
            <a:r>
              <a:rPr lang="en-US" sz="1400" dirty="0">
                <a:latin typeface="Maven Pro" panose="020B0604020202020204" charset="0"/>
                <a:cs typeface="Times New Roman" panose="02020603050405020304" pitchFamily="18" charset="0"/>
              </a:rPr>
              <a:t>Description: "A study of the economic and social impacts of climate change on rural farming communities."</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sp>
        <p:nvSpPr>
          <p:cNvPr id="2" name="Google Shape;88;p18">
            <a:extLst>
              <a:ext uri="{FF2B5EF4-FFF2-40B4-BE49-F238E27FC236}">
                <a16:creationId xmlns:a16="http://schemas.microsoft.com/office/drawing/2014/main" id="{C0E802CA-D0AB-7149-88E4-7A0A4831D56D}"/>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Few-Shot Learning P</a:t>
            </a:r>
            <a:r>
              <a:rPr lang="en-US" altLang="zh-CN" dirty="0"/>
              <a:t>rompt</a:t>
            </a:r>
            <a:endParaRPr lang="en-US" dirty="0"/>
          </a:p>
        </p:txBody>
      </p:sp>
    </p:spTree>
    <p:extLst>
      <p:ext uri="{BB962C8B-B14F-4D97-AF65-F5344CB8AC3E}">
        <p14:creationId xmlns:p14="http://schemas.microsoft.com/office/powerpoint/2010/main" val="2516248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AC904B34-CCEC-41A2-EF47-C3F0BA9F1974}"/>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015EB081-8F2F-92E5-2021-F7DA1ADE63FC}"/>
              </a:ext>
            </a:extLst>
          </p:cNvPr>
          <p:cNvSpPr/>
          <p:nvPr/>
        </p:nvSpPr>
        <p:spPr>
          <a:xfrm>
            <a:off x="542632" y="135696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0E556EE4-7BF7-3D72-AFC0-7B4B20C1E0A8}"/>
              </a:ext>
            </a:extLst>
          </p:cNvPr>
          <p:cNvSpPr txBox="1">
            <a:spLocks noGrp="1"/>
          </p:cNvSpPr>
          <p:nvPr>
            <p:ph type="body" idx="4294967295"/>
          </p:nvPr>
        </p:nvSpPr>
        <p:spPr>
          <a:xfrm>
            <a:off x="339048" y="1910993"/>
            <a:ext cx="10966716" cy="3882029"/>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err="1">
                <a:latin typeface="Maven Pro" panose="020B0604020202020204" charset="0"/>
                <a:cs typeface="Times New Roman" panose="02020603050405020304" pitchFamily="18" charset="0"/>
              </a:rPr>
              <a:t>CoT</a:t>
            </a:r>
            <a:r>
              <a:rPr lang="en-US" dirty="0">
                <a:latin typeface="Maven Pro" panose="020B0604020202020204" charset="0"/>
                <a:cs typeface="Times New Roman" panose="02020603050405020304" pitchFamily="18" charset="0"/>
              </a:rPr>
              <a:t> is a strategy encourage model to generate intermediate reasoning steps before giving the final answer.</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Useful in complex tasks.</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Helps avoid “shortcut” answers.</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3C6D79E9-69D9-EB13-2BED-249E405ABBB8}"/>
              </a:ext>
            </a:extLst>
          </p:cNvPr>
          <p:cNvPicPr>
            <a:picLocks noChangeAspect="1"/>
          </p:cNvPicPr>
          <p:nvPr/>
        </p:nvPicPr>
        <p:blipFill>
          <a:blip r:embed="rId4"/>
          <a:stretch>
            <a:fillRect/>
          </a:stretch>
        </p:blipFill>
        <p:spPr>
          <a:xfrm>
            <a:off x="5641492" y="3014127"/>
            <a:ext cx="5489610" cy="2213816"/>
          </a:xfrm>
          <a:prstGeom prst="rect">
            <a:avLst/>
          </a:prstGeom>
        </p:spPr>
      </p:pic>
      <p:sp>
        <p:nvSpPr>
          <p:cNvPr id="2" name="Google Shape;88;p18">
            <a:extLst>
              <a:ext uri="{FF2B5EF4-FFF2-40B4-BE49-F238E27FC236}">
                <a16:creationId xmlns:a16="http://schemas.microsoft.com/office/drawing/2014/main" id="{92B77E98-24E6-BD89-1EC8-0C5310C41EFF}"/>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Chain-of-Thoughts reasoning</a:t>
            </a:r>
          </a:p>
        </p:txBody>
      </p:sp>
    </p:spTree>
    <p:extLst>
      <p:ext uri="{BB962C8B-B14F-4D97-AF65-F5344CB8AC3E}">
        <p14:creationId xmlns:p14="http://schemas.microsoft.com/office/powerpoint/2010/main" val="4218720675"/>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5E3EAF1D-815D-3E60-276C-73B2E8D1B089}"/>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483EA432-81EB-9CC0-0506-49806B8F51C6}"/>
              </a:ext>
            </a:extLst>
          </p:cNvPr>
          <p:cNvSpPr/>
          <p:nvPr/>
        </p:nvSpPr>
        <p:spPr>
          <a:xfrm>
            <a:off x="415600" y="1446728"/>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0E92093F-80A3-FF47-6415-BFF0ED89A892}"/>
              </a:ext>
            </a:extLst>
          </p:cNvPr>
          <p:cNvSpPr txBox="1">
            <a:spLocks noGrp="1"/>
          </p:cNvSpPr>
          <p:nvPr>
            <p:ph type="body" idx="4294967295"/>
          </p:nvPr>
        </p:nvSpPr>
        <p:spPr>
          <a:xfrm>
            <a:off x="415600" y="1941816"/>
            <a:ext cx="10678224" cy="3851206"/>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Fine-tuning is the process of continuing the training of LLM on a smaller, task-specific dataset.</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The goal is to adapt the model to perform a specific task better.</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Fine-tuning updates the model’s weights and changes the model ’itself.</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Adjust the model’s internal parameters using additional and domain-specific data. </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sp>
        <p:nvSpPr>
          <p:cNvPr id="2" name="文本框 1">
            <a:extLst>
              <a:ext uri="{FF2B5EF4-FFF2-40B4-BE49-F238E27FC236}">
                <a16:creationId xmlns:a16="http://schemas.microsoft.com/office/drawing/2014/main" id="{65672728-DE7D-FFBA-EC02-20388FDECDFB}"/>
              </a:ext>
            </a:extLst>
          </p:cNvPr>
          <p:cNvSpPr txBox="1"/>
          <p:nvPr/>
        </p:nvSpPr>
        <p:spPr>
          <a:xfrm>
            <a:off x="5754712" y="741487"/>
            <a:ext cx="4812575" cy="1200329"/>
          </a:xfrm>
          <a:prstGeom prst="rect">
            <a:avLst/>
          </a:prstGeom>
          <a:noFill/>
        </p:spPr>
        <p:txBody>
          <a:bodyPr wrap="square" rtlCol="0">
            <a:spAutoFit/>
          </a:bodyPr>
          <a:lstStyle/>
          <a:p>
            <a:r>
              <a:rPr lang="en-US" sz="3600" dirty="0">
                <a:solidFill>
                  <a:schemeClr val="accent1">
                    <a:lumMod val="75000"/>
                  </a:schemeClr>
                </a:solidFill>
                <a:latin typeface="Sriracha" panose="020B0604020202020204" charset="-34"/>
                <a:cs typeface="Sriracha" panose="020B0604020202020204" charset="-34"/>
              </a:rPr>
              <a:t>Want to create your own models?</a:t>
            </a:r>
          </a:p>
        </p:txBody>
      </p:sp>
      <p:sp>
        <p:nvSpPr>
          <p:cNvPr id="3" name="Google Shape;88;p18">
            <a:extLst>
              <a:ext uri="{FF2B5EF4-FFF2-40B4-BE49-F238E27FC236}">
                <a16:creationId xmlns:a16="http://schemas.microsoft.com/office/drawing/2014/main" id="{99BBC53B-8197-5F84-E297-9B551E152439}"/>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Fine-tuning</a:t>
            </a:r>
          </a:p>
        </p:txBody>
      </p:sp>
    </p:spTree>
    <p:extLst>
      <p:ext uri="{BB962C8B-B14F-4D97-AF65-F5344CB8AC3E}">
        <p14:creationId xmlns:p14="http://schemas.microsoft.com/office/powerpoint/2010/main" val="1442003393"/>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582C905D-DFB0-6E23-90FB-62B2A3323D87}"/>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3A70DE64-CC67-DE48-85D5-953572DC44C6}"/>
              </a:ext>
            </a:extLst>
          </p:cNvPr>
          <p:cNvSpPr/>
          <p:nvPr/>
        </p:nvSpPr>
        <p:spPr>
          <a:xfrm>
            <a:off x="570351" y="142341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824FE3DE-781A-FF9C-2815-68331B86C8ED}"/>
              </a:ext>
            </a:extLst>
          </p:cNvPr>
          <p:cNvSpPr txBox="1">
            <a:spLocks noGrp="1"/>
          </p:cNvSpPr>
          <p:nvPr>
            <p:ph type="body" idx="4294967295"/>
          </p:nvPr>
        </p:nvSpPr>
        <p:spPr>
          <a:xfrm>
            <a:off x="1760350" y="2574300"/>
            <a:ext cx="8475900" cy="3218722"/>
          </a:xfrm>
          <a:prstGeom prst="rect">
            <a:avLst/>
          </a:prstGeom>
        </p:spPr>
        <p:txBody>
          <a:bodyPr spcFirstLastPara="1" wrap="square" lIns="121900" tIns="121900" rIns="121900" bIns="121900" anchor="t" anchorCtr="0">
            <a:noAutofit/>
          </a:bodyPr>
          <a:lstStyle/>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graphicFrame>
        <p:nvGraphicFramePr>
          <p:cNvPr id="4" name="表格 3">
            <a:extLst>
              <a:ext uri="{FF2B5EF4-FFF2-40B4-BE49-F238E27FC236}">
                <a16:creationId xmlns:a16="http://schemas.microsoft.com/office/drawing/2014/main" id="{CC28C3B1-9CCC-B758-AAC8-07FEE6D7EED3}"/>
              </a:ext>
            </a:extLst>
          </p:cNvPr>
          <p:cNvGraphicFramePr>
            <a:graphicFrameLocks noGrp="1"/>
          </p:cNvGraphicFramePr>
          <p:nvPr>
            <p:extLst>
              <p:ext uri="{D42A27DB-BD31-4B8C-83A1-F6EECF244321}">
                <p14:modId xmlns:p14="http://schemas.microsoft.com/office/powerpoint/2010/main" val="2660381056"/>
              </p:ext>
            </p:extLst>
          </p:nvPr>
        </p:nvGraphicFramePr>
        <p:xfrm>
          <a:off x="1376206" y="2236793"/>
          <a:ext cx="8644096" cy="3318748"/>
        </p:xfrm>
        <a:graphic>
          <a:graphicData uri="http://schemas.openxmlformats.org/drawingml/2006/table">
            <a:tbl>
              <a:tblPr firstRow="1" bandRow="1">
                <a:tableStyleId>{36150B0B-6682-4A7A-99A6-7B7D0E533262}</a:tableStyleId>
              </a:tblPr>
              <a:tblGrid>
                <a:gridCol w="2161024">
                  <a:extLst>
                    <a:ext uri="{9D8B030D-6E8A-4147-A177-3AD203B41FA5}">
                      <a16:colId xmlns:a16="http://schemas.microsoft.com/office/drawing/2014/main" val="3593706036"/>
                    </a:ext>
                  </a:extLst>
                </a:gridCol>
                <a:gridCol w="2161024">
                  <a:extLst>
                    <a:ext uri="{9D8B030D-6E8A-4147-A177-3AD203B41FA5}">
                      <a16:colId xmlns:a16="http://schemas.microsoft.com/office/drawing/2014/main" val="121765686"/>
                    </a:ext>
                  </a:extLst>
                </a:gridCol>
                <a:gridCol w="2161024">
                  <a:extLst>
                    <a:ext uri="{9D8B030D-6E8A-4147-A177-3AD203B41FA5}">
                      <a16:colId xmlns:a16="http://schemas.microsoft.com/office/drawing/2014/main" val="830515125"/>
                    </a:ext>
                  </a:extLst>
                </a:gridCol>
                <a:gridCol w="2161024">
                  <a:extLst>
                    <a:ext uri="{9D8B030D-6E8A-4147-A177-3AD203B41FA5}">
                      <a16:colId xmlns:a16="http://schemas.microsoft.com/office/drawing/2014/main" val="1031250072"/>
                    </a:ext>
                  </a:extLst>
                </a:gridCol>
              </a:tblGrid>
              <a:tr h="392668">
                <a:tc>
                  <a:txBody>
                    <a:bodyPr/>
                    <a:lstStyle/>
                    <a:p>
                      <a:r>
                        <a:rPr lang="en-US" sz="1800" dirty="0">
                          <a:latin typeface="Maven Pro" panose="020B0604020202020204" charset="0"/>
                        </a:rPr>
                        <a:t>M</a:t>
                      </a:r>
                      <a:r>
                        <a:rPr lang="en-US" altLang="zh-CN" sz="1800" dirty="0">
                          <a:latin typeface="Maven Pro" panose="020B0604020202020204" charset="0"/>
                        </a:rPr>
                        <a:t>ethod </a:t>
                      </a:r>
                      <a:endParaRPr lang="en-US" sz="1800" dirty="0">
                        <a:latin typeface="Maven Pro" panose="020B0604020202020204" charset="0"/>
                      </a:endParaRPr>
                    </a:p>
                  </a:txBody>
                  <a:tcPr/>
                </a:tc>
                <a:tc>
                  <a:txBody>
                    <a:bodyPr/>
                    <a:lstStyle/>
                    <a:p>
                      <a:r>
                        <a:rPr lang="en-US" sz="1800" dirty="0">
                          <a:latin typeface="Maven Pro" panose="020B0604020202020204" charset="0"/>
                        </a:rPr>
                        <a:t>What it does?</a:t>
                      </a:r>
                    </a:p>
                  </a:txBody>
                  <a:tcPr/>
                </a:tc>
                <a:tc>
                  <a:txBody>
                    <a:bodyPr/>
                    <a:lstStyle/>
                    <a:p>
                      <a:r>
                        <a:rPr lang="en-US" sz="1800" dirty="0">
                          <a:latin typeface="Maven Pro" panose="020B0604020202020204" charset="0"/>
                        </a:rPr>
                        <a:t>Pros </a:t>
                      </a:r>
                    </a:p>
                  </a:txBody>
                  <a:tcPr/>
                </a:tc>
                <a:tc>
                  <a:txBody>
                    <a:bodyPr/>
                    <a:lstStyle/>
                    <a:p>
                      <a:r>
                        <a:rPr lang="en-US" sz="1800" dirty="0">
                          <a:latin typeface="Maven Pro" panose="020B0604020202020204" charset="0"/>
                        </a:rPr>
                        <a:t>Cons</a:t>
                      </a:r>
                    </a:p>
                  </a:txBody>
                  <a:tcPr/>
                </a:tc>
                <a:extLst>
                  <a:ext uri="{0D108BD9-81ED-4DB2-BD59-A6C34878D82A}">
                    <a16:rowId xmlns:a16="http://schemas.microsoft.com/office/drawing/2014/main" val="2937634584"/>
                  </a:ext>
                </a:extLst>
              </a:tr>
              <a:tr h="1179407">
                <a:tc>
                  <a:txBody>
                    <a:bodyPr/>
                    <a:lstStyle/>
                    <a:p>
                      <a:r>
                        <a:rPr lang="en-US" sz="1800" dirty="0">
                          <a:latin typeface="Maven Pro" panose="020B0604020202020204" charset="0"/>
                        </a:rPr>
                        <a:t>Full Model Fine-tuning</a:t>
                      </a:r>
                    </a:p>
                  </a:txBody>
                  <a:tcPr/>
                </a:tc>
                <a:tc>
                  <a:txBody>
                    <a:bodyPr/>
                    <a:lstStyle/>
                    <a:p>
                      <a:r>
                        <a:rPr lang="en-US" sz="1800" dirty="0">
                          <a:latin typeface="Maven Pro" panose="020B0604020202020204" charset="0"/>
                        </a:rPr>
                        <a:t>Updates </a:t>
                      </a:r>
                      <a:r>
                        <a:rPr lang="en-US" sz="1800" b="1" dirty="0">
                          <a:latin typeface="Maven Pro" panose="020B0604020202020204" charset="0"/>
                        </a:rPr>
                        <a:t>all model parameters</a:t>
                      </a:r>
                      <a:r>
                        <a:rPr lang="en-US" sz="1800" dirty="0">
                          <a:latin typeface="Maven Pro" panose="020B0604020202020204" charset="0"/>
                        </a:rPr>
                        <a:t> on your dataset</a:t>
                      </a:r>
                    </a:p>
                  </a:txBody>
                  <a:tcPr/>
                </a:tc>
                <a:tc>
                  <a:txBody>
                    <a:bodyPr/>
                    <a:lstStyle/>
                    <a:p>
                      <a:r>
                        <a:rPr lang="en-US" sz="1800" dirty="0">
                          <a:latin typeface="Maven Pro" panose="020B0604020202020204" charset="0"/>
                        </a:rPr>
                        <a:t>Maximum adaptation; works for major domain shifts</a:t>
                      </a:r>
                    </a:p>
                  </a:txBody>
                  <a:tcPr/>
                </a:tc>
                <a:tc>
                  <a:txBody>
                    <a:bodyPr/>
                    <a:lstStyle/>
                    <a:p>
                      <a:r>
                        <a:rPr lang="en-US" sz="1800" dirty="0">
                          <a:latin typeface="Maven Pro" panose="020B0604020202020204" charset="0"/>
                        </a:rPr>
                        <a:t>Resource issues(GPU, memory, time), risk of overfitting</a:t>
                      </a:r>
                    </a:p>
                  </a:txBody>
                  <a:tcPr/>
                </a:tc>
                <a:extLst>
                  <a:ext uri="{0D108BD9-81ED-4DB2-BD59-A6C34878D82A}">
                    <a16:rowId xmlns:a16="http://schemas.microsoft.com/office/drawing/2014/main" val="4110895425"/>
                  </a:ext>
                </a:extLst>
              </a:tr>
              <a:tr h="1723749">
                <a:tc>
                  <a:txBody>
                    <a:bodyPr/>
                    <a:lstStyle/>
                    <a:p>
                      <a:pPr>
                        <a:buNone/>
                      </a:pPr>
                      <a:r>
                        <a:rPr lang="en-US" sz="1800" b="1" dirty="0" err="1">
                          <a:latin typeface="Maven Pro" panose="020B0604020202020204" charset="0"/>
                        </a:rPr>
                        <a:t>LoRA</a:t>
                      </a:r>
                      <a:r>
                        <a:rPr lang="en-US" sz="1800" b="1" dirty="0">
                          <a:latin typeface="Maven Pro" panose="020B0604020202020204" charset="0"/>
                        </a:rPr>
                        <a:t> Fine-tuning</a:t>
                      </a:r>
                      <a:r>
                        <a:rPr lang="en-US" sz="1800" dirty="0">
                          <a:latin typeface="Maven Pro" panose="020B0604020202020204" charset="0"/>
                        </a:rPr>
                        <a:t> (Low-Rank Adaptation)</a:t>
                      </a:r>
                    </a:p>
                  </a:txBody>
                  <a:tcPr anchor="ctr"/>
                </a:tc>
                <a:tc>
                  <a:txBody>
                    <a:bodyPr/>
                    <a:lstStyle/>
                    <a:p>
                      <a:r>
                        <a:rPr lang="en-US" sz="1800" dirty="0">
                          <a:latin typeface="Maven Pro" panose="020B0604020202020204" charset="0"/>
                        </a:rPr>
                        <a:t>Freezes most weights, adds </a:t>
                      </a:r>
                      <a:r>
                        <a:rPr lang="en-US" sz="1800" b="1" dirty="0">
                          <a:latin typeface="Maven Pro" panose="020B0604020202020204" charset="0"/>
                        </a:rPr>
                        <a:t>small trainable adapter layers</a:t>
                      </a:r>
                      <a:endParaRPr lang="en-US" sz="1800" dirty="0">
                        <a:latin typeface="Maven Pro" panose="020B0604020202020204" charset="0"/>
                      </a:endParaRPr>
                    </a:p>
                  </a:txBody>
                  <a:tcPr/>
                </a:tc>
                <a:tc>
                  <a:txBody>
                    <a:bodyPr/>
                    <a:lstStyle/>
                    <a:p>
                      <a:r>
                        <a:rPr lang="en-US" sz="1800" dirty="0">
                          <a:latin typeface="Maven Pro" panose="020B0604020202020204" charset="0"/>
                        </a:rPr>
                        <a:t>Much faster &amp; cheaper; less storage; can apply multiple </a:t>
                      </a:r>
                      <a:r>
                        <a:rPr lang="en-US" sz="1800" dirty="0" err="1">
                          <a:latin typeface="Maven Pro" panose="020B0604020202020204" charset="0"/>
                        </a:rPr>
                        <a:t>LoRA</a:t>
                      </a:r>
                      <a:r>
                        <a:rPr lang="en-US" sz="1800" dirty="0">
                          <a:latin typeface="Maven Pro" panose="020B0604020202020204" charset="0"/>
                        </a:rPr>
                        <a:t> modules for different tasks</a:t>
                      </a:r>
                    </a:p>
                  </a:txBody>
                  <a:tcPr/>
                </a:tc>
                <a:tc>
                  <a:txBody>
                    <a:bodyPr/>
                    <a:lstStyle/>
                    <a:p>
                      <a:r>
                        <a:rPr lang="en-US" sz="1800" dirty="0">
                          <a:latin typeface="Maven Pro" panose="020B0604020202020204" charset="0"/>
                        </a:rPr>
                        <a:t>Less flexible for domain changes</a:t>
                      </a:r>
                    </a:p>
                  </a:txBody>
                  <a:tcPr/>
                </a:tc>
                <a:extLst>
                  <a:ext uri="{0D108BD9-81ED-4DB2-BD59-A6C34878D82A}">
                    <a16:rowId xmlns:a16="http://schemas.microsoft.com/office/drawing/2014/main" val="1625746769"/>
                  </a:ext>
                </a:extLst>
              </a:tr>
            </a:tbl>
          </a:graphicData>
        </a:graphic>
      </p:graphicFrame>
      <p:sp>
        <p:nvSpPr>
          <p:cNvPr id="2" name="Google Shape;88;p18">
            <a:extLst>
              <a:ext uri="{FF2B5EF4-FFF2-40B4-BE49-F238E27FC236}">
                <a16:creationId xmlns:a16="http://schemas.microsoft.com/office/drawing/2014/main" id="{3FE82DE2-6896-8BF6-5BC7-58DE3D384801}"/>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Fine-tuning</a:t>
            </a:r>
          </a:p>
        </p:txBody>
      </p:sp>
    </p:spTree>
    <p:extLst>
      <p:ext uri="{BB962C8B-B14F-4D97-AF65-F5344CB8AC3E}">
        <p14:creationId xmlns:p14="http://schemas.microsoft.com/office/powerpoint/2010/main" val="2709150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44EDCD7-6530-49F6-D20E-17D73E6A795A}"/>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4059C6FA-8440-6491-6B52-3B4B543A081A}"/>
              </a:ext>
            </a:extLst>
          </p:cNvPr>
          <p:cNvSpPr/>
          <p:nvPr/>
        </p:nvSpPr>
        <p:spPr>
          <a:xfrm>
            <a:off x="537882" y="1432990"/>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24DBF0AB-0F44-ACBC-1C7F-D70414D96486}"/>
              </a:ext>
            </a:extLst>
          </p:cNvPr>
          <p:cNvSpPr txBox="1">
            <a:spLocks noGrp="1"/>
          </p:cNvSpPr>
          <p:nvPr>
            <p:ph type="body" idx="4294967295"/>
          </p:nvPr>
        </p:nvSpPr>
        <p:spPr>
          <a:xfrm>
            <a:off x="415600" y="1876425"/>
            <a:ext cx="10582836" cy="3916597"/>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Domain specialization</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Improve task performance</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Adapt tone/style</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Reduce irrelevant answers</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296A79C7-D3EC-E443-D186-4AC9BC267328}"/>
              </a:ext>
            </a:extLst>
          </p:cNvPr>
          <p:cNvPicPr>
            <a:picLocks noChangeAspect="1"/>
          </p:cNvPicPr>
          <p:nvPr/>
        </p:nvPicPr>
        <p:blipFill>
          <a:blip r:embed="rId3"/>
          <a:stretch>
            <a:fillRect/>
          </a:stretch>
        </p:blipFill>
        <p:spPr>
          <a:xfrm>
            <a:off x="6470275" y="1876425"/>
            <a:ext cx="2656737" cy="2646111"/>
          </a:xfrm>
          <a:prstGeom prst="rect">
            <a:avLst/>
          </a:prstGeom>
        </p:spPr>
      </p:pic>
      <p:sp>
        <p:nvSpPr>
          <p:cNvPr id="2" name="Google Shape;88;p18">
            <a:extLst>
              <a:ext uri="{FF2B5EF4-FFF2-40B4-BE49-F238E27FC236}">
                <a16:creationId xmlns:a16="http://schemas.microsoft.com/office/drawing/2014/main" id="{2005F5AD-F76D-0122-A59B-A360CFD2BF99}"/>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Fine-tuning vs Zero-shot</a:t>
            </a:r>
          </a:p>
        </p:txBody>
      </p:sp>
    </p:spTree>
    <p:extLst>
      <p:ext uri="{BB962C8B-B14F-4D97-AF65-F5344CB8AC3E}">
        <p14:creationId xmlns:p14="http://schemas.microsoft.com/office/powerpoint/2010/main" val="4185190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3">
          <a:extLst>
            <a:ext uri="{FF2B5EF4-FFF2-40B4-BE49-F238E27FC236}">
              <a16:creationId xmlns:a16="http://schemas.microsoft.com/office/drawing/2014/main" id="{5C23CFE1-E602-8EE8-EDC2-305B15555FFD}"/>
            </a:ext>
          </a:extLst>
        </p:cNvPr>
        <p:cNvGrpSpPr/>
        <p:nvPr/>
      </p:nvGrpSpPr>
      <p:grpSpPr>
        <a:xfrm>
          <a:off x="0" y="0"/>
          <a:ext cx="0" cy="0"/>
          <a:chOff x="0" y="0"/>
          <a:chExt cx="0" cy="0"/>
        </a:xfrm>
      </p:grpSpPr>
      <p:sp>
        <p:nvSpPr>
          <p:cNvPr id="264" name="Google Shape;264;p24">
            <a:extLst>
              <a:ext uri="{FF2B5EF4-FFF2-40B4-BE49-F238E27FC236}">
                <a16:creationId xmlns:a16="http://schemas.microsoft.com/office/drawing/2014/main" id="{DA5C742A-39AB-D465-1D0A-35735D728453}"/>
              </a:ext>
            </a:extLst>
          </p:cNvPr>
          <p:cNvSpPr txBox="1">
            <a:spLocks noGrp="1"/>
          </p:cNvSpPr>
          <p:nvPr>
            <p:ph type="title"/>
          </p:nvPr>
        </p:nvSpPr>
        <p:spPr>
          <a:xfrm>
            <a:off x="1661125" y="3180025"/>
            <a:ext cx="8442900" cy="1122300"/>
          </a:xfrm>
          <a:prstGeom prst="rect">
            <a:avLst/>
          </a:prstGeom>
        </p:spPr>
        <p:txBody>
          <a:bodyPr spcFirstLastPara="1" wrap="square" lIns="121900" tIns="121900" rIns="121900" bIns="121900" anchor="ctr" anchorCtr="0">
            <a:normAutofit fontScale="90000"/>
          </a:bodyPr>
          <a:lstStyle/>
          <a:p>
            <a:pPr lvl="0"/>
            <a:r>
              <a:rPr lang="en-US" dirty="0"/>
              <a:t>Application of LLMs in Library Information Organization</a:t>
            </a:r>
            <a:endParaRPr dirty="0"/>
          </a:p>
        </p:txBody>
      </p:sp>
      <p:sp>
        <p:nvSpPr>
          <p:cNvPr id="265" name="Google Shape;265;p24">
            <a:extLst>
              <a:ext uri="{FF2B5EF4-FFF2-40B4-BE49-F238E27FC236}">
                <a16:creationId xmlns:a16="http://schemas.microsoft.com/office/drawing/2014/main" id="{A9FB8EAE-69CB-FA33-3E6D-7A2A98119053}"/>
              </a:ext>
            </a:extLst>
          </p:cNvPr>
          <p:cNvSpPr/>
          <p:nvPr/>
        </p:nvSpPr>
        <p:spPr>
          <a:xfrm>
            <a:off x="5155800" y="1978225"/>
            <a:ext cx="1096501" cy="764001"/>
          </a:xfrm>
          <a:prstGeom prst="rect">
            <a:avLst/>
          </a:prstGeom>
        </p:spPr>
        <p:txBody>
          <a:bodyPr>
            <a:prstTxWarp prst="textPlain">
              <a:avLst/>
            </a:prstTxWarp>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dirty="0">
                <a:ln>
                  <a:noFill/>
                </a:ln>
                <a:solidFill>
                  <a:srgbClr val="000000"/>
                </a:solidFill>
                <a:effectLst/>
                <a:uLnTx/>
                <a:uFillTx/>
                <a:latin typeface="Sriracha"/>
                <a:cs typeface="Arial"/>
                <a:sym typeface="Arial"/>
              </a:rPr>
              <a:t>0</a:t>
            </a:r>
            <a:r>
              <a:rPr kumimoji="0" lang="en-US" sz="1400" b="0" i="0" u="none" strike="noStrike" kern="0" cap="none" spc="0" normalizeH="0" baseline="0" noProof="0" dirty="0">
                <a:ln>
                  <a:noFill/>
                </a:ln>
                <a:solidFill>
                  <a:srgbClr val="000000"/>
                </a:solidFill>
                <a:effectLst/>
                <a:uLnTx/>
                <a:uFillTx/>
                <a:latin typeface="Sriracha"/>
                <a:cs typeface="Arial"/>
                <a:sym typeface="Arial"/>
              </a:rPr>
              <a:t>2</a:t>
            </a:r>
            <a:endParaRPr kumimoji="0" sz="1400" b="0" i="0" u="none" strike="noStrike" kern="0" cap="none" spc="0" normalizeH="0" baseline="0" noProof="0" dirty="0">
              <a:ln>
                <a:noFill/>
              </a:ln>
              <a:solidFill>
                <a:srgbClr val="000000"/>
              </a:solidFill>
              <a:effectLst/>
              <a:uLnTx/>
              <a:uFillTx/>
              <a:latin typeface="Sriracha"/>
              <a:cs typeface="Arial"/>
              <a:sym typeface="Arial"/>
            </a:endParaRPr>
          </a:p>
        </p:txBody>
      </p:sp>
      <p:sp>
        <p:nvSpPr>
          <p:cNvPr id="267" name="Google Shape;267;p24">
            <a:extLst>
              <a:ext uri="{FF2B5EF4-FFF2-40B4-BE49-F238E27FC236}">
                <a16:creationId xmlns:a16="http://schemas.microsoft.com/office/drawing/2014/main" id="{21CEA49C-49AD-A988-82AC-E31E761026E6}"/>
              </a:ext>
            </a:extLst>
          </p:cNvPr>
          <p:cNvSpPr/>
          <p:nvPr/>
        </p:nvSpPr>
        <p:spPr>
          <a:xfrm>
            <a:off x="4790481" y="1359554"/>
            <a:ext cx="1827151" cy="1876535"/>
          </a:xfrm>
          <a:custGeom>
            <a:avLst/>
            <a:gdLst/>
            <a:ahLst/>
            <a:cxnLst/>
            <a:rect l="l" t="t" r="r" b="b"/>
            <a:pathLst>
              <a:path w="896761" h="920999" extrusionOk="0">
                <a:moveTo>
                  <a:pt x="427486" y="14"/>
                </a:moveTo>
                <a:cubicBezTo>
                  <a:pt x="348122" y="633"/>
                  <a:pt x="269378" y="22052"/>
                  <a:pt x="200410" y="61242"/>
                </a:cubicBezTo>
                <a:cubicBezTo>
                  <a:pt x="172219" y="77264"/>
                  <a:pt x="146088" y="96230"/>
                  <a:pt x="121472" y="117284"/>
                </a:cubicBezTo>
                <a:cubicBezTo>
                  <a:pt x="95341" y="139537"/>
                  <a:pt x="92260" y="178820"/>
                  <a:pt x="114513" y="204950"/>
                </a:cubicBezTo>
                <a:cubicBezTo>
                  <a:pt x="136766" y="231085"/>
                  <a:pt x="175923" y="234162"/>
                  <a:pt x="202054" y="211909"/>
                </a:cubicBezTo>
                <a:cubicBezTo>
                  <a:pt x="212793" y="202805"/>
                  <a:pt x="223824" y="194065"/>
                  <a:pt x="235451" y="186102"/>
                </a:cubicBezTo>
                <a:cubicBezTo>
                  <a:pt x="264075" y="166501"/>
                  <a:pt x="295606" y="151256"/>
                  <a:pt x="328687" y="140816"/>
                </a:cubicBezTo>
                <a:cubicBezTo>
                  <a:pt x="388065" y="122069"/>
                  <a:pt x="451167" y="119600"/>
                  <a:pt x="512241" y="130821"/>
                </a:cubicBezTo>
                <a:cubicBezTo>
                  <a:pt x="525645" y="133282"/>
                  <a:pt x="539040" y="136075"/>
                  <a:pt x="552091" y="140055"/>
                </a:cubicBezTo>
                <a:cubicBezTo>
                  <a:pt x="564992" y="143990"/>
                  <a:pt x="577671" y="148961"/>
                  <a:pt x="589917" y="154604"/>
                </a:cubicBezTo>
                <a:cubicBezTo>
                  <a:pt x="615950" y="166602"/>
                  <a:pt x="640417" y="182629"/>
                  <a:pt x="662657" y="200651"/>
                </a:cubicBezTo>
                <a:cubicBezTo>
                  <a:pt x="772989" y="290070"/>
                  <a:pt x="825930" y="437321"/>
                  <a:pt x="795484" y="576366"/>
                </a:cubicBezTo>
                <a:cubicBezTo>
                  <a:pt x="785052" y="624008"/>
                  <a:pt x="764468" y="669598"/>
                  <a:pt x="735649" y="708942"/>
                </a:cubicBezTo>
                <a:cubicBezTo>
                  <a:pt x="705523" y="750071"/>
                  <a:pt x="666742" y="784723"/>
                  <a:pt x="622553" y="810145"/>
                </a:cubicBezTo>
                <a:cubicBezTo>
                  <a:pt x="589969" y="828892"/>
                  <a:pt x="554844" y="841818"/>
                  <a:pt x="518439" y="850881"/>
                </a:cubicBezTo>
                <a:cubicBezTo>
                  <a:pt x="505979" y="853982"/>
                  <a:pt x="493438" y="856864"/>
                  <a:pt x="480743" y="858848"/>
                </a:cubicBezTo>
                <a:cubicBezTo>
                  <a:pt x="437533" y="865604"/>
                  <a:pt x="393323" y="864459"/>
                  <a:pt x="350442" y="855941"/>
                </a:cubicBezTo>
                <a:cubicBezTo>
                  <a:pt x="311094" y="848124"/>
                  <a:pt x="272876" y="833709"/>
                  <a:pt x="237981" y="813942"/>
                </a:cubicBezTo>
                <a:cubicBezTo>
                  <a:pt x="155468" y="767190"/>
                  <a:pt x="91321" y="690005"/>
                  <a:pt x="60875" y="600149"/>
                </a:cubicBezTo>
                <a:cubicBezTo>
                  <a:pt x="44258" y="551101"/>
                  <a:pt x="37659" y="498998"/>
                  <a:pt x="41015" y="447332"/>
                </a:cubicBezTo>
                <a:cubicBezTo>
                  <a:pt x="44132" y="399341"/>
                  <a:pt x="56293" y="352638"/>
                  <a:pt x="75930" y="308813"/>
                </a:cubicBezTo>
                <a:cubicBezTo>
                  <a:pt x="80201" y="299498"/>
                  <a:pt x="76137" y="288540"/>
                  <a:pt x="66822" y="284269"/>
                </a:cubicBezTo>
                <a:cubicBezTo>
                  <a:pt x="57507" y="279999"/>
                  <a:pt x="46423" y="284063"/>
                  <a:pt x="42153" y="293378"/>
                </a:cubicBezTo>
                <a:cubicBezTo>
                  <a:pt x="16366" y="348448"/>
                  <a:pt x="1756" y="407838"/>
                  <a:pt x="153" y="468714"/>
                </a:cubicBezTo>
                <a:cubicBezTo>
                  <a:pt x="-1324" y="524817"/>
                  <a:pt x="7877" y="581118"/>
                  <a:pt x="27604" y="633675"/>
                </a:cubicBezTo>
                <a:cubicBezTo>
                  <a:pt x="47407" y="686418"/>
                  <a:pt x="77319" y="735226"/>
                  <a:pt x="115399" y="776748"/>
                </a:cubicBezTo>
                <a:cubicBezTo>
                  <a:pt x="168118" y="834239"/>
                  <a:pt x="236228" y="877344"/>
                  <a:pt x="310721" y="900471"/>
                </a:cubicBezTo>
                <a:cubicBezTo>
                  <a:pt x="353441" y="913728"/>
                  <a:pt x="397963" y="920416"/>
                  <a:pt x="442666" y="920962"/>
                </a:cubicBezTo>
                <a:cubicBezTo>
                  <a:pt x="472578" y="921331"/>
                  <a:pt x="502862" y="918959"/>
                  <a:pt x="532231" y="913121"/>
                </a:cubicBezTo>
                <a:cubicBezTo>
                  <a:pt x="565656" y="906474"/>
                  <a:pt x="598292" y="894893"/>
                  <a:pt x="629005" y="880230"/>
                </a:cubicBezTo>
                <a:cubicBezTo>
                  <a:pt x="696350" y="848080"/>
                  <a:pt x="754922" y="799875"/>
                  <a:pt x="800294" y="740695"/>
                </a:cubicBezTo>
                <a:cubicBezTo>
                  <a:pt x="839172" y="689976"/>
                  <a:pt x="867541" y="631153"/>
                  <a:pt x="883025" y="569156"/>
                </a:cubicBezTo>
                <a:cubicBezTo>
                  <a:pt x="896882" y="513676"/>
                  <a:pt x="900335" y="455355"/>
                  <a:pt x="893020" y="398629"/>
                </a:cubicBezTo>
                <a:cubicBezTo>
                  <a:pt x="881301" y="307777"/>
                  <a:pt x="840556" y="221928"/>
                  <a:pt x="778786" y="154474"/>
                </a:cubicBezTo>
                <a:cubicBezTo>
                  <a:pt x="737410" y="109293"/>
                  <a:pt x="687946" y="74435"/>
                  <a:pt x="632928" y="47834"/>
                </a:cubicBezTo>
                <a:cubicBezTo>
                  <a:pt x="619047" y="41123"/>
                  <a:pt x="604822" y="35354"/>
                  <a:pt x="590423" y="29869"/>
                </a:cubicBezTo>
                <a:cubicBezTo>
                  <a:pt x="573388" y="23380"/>
                  <a:pt x="556127" y="17352"/>
                  <a:pt x="538429" y="12919"/>
                </a:cubicBezTo>
                <a:cubicBezTo>
                  <a:pt x="502327" y="3876"/>
                  <a:pt x="464676" y="-273"/>
                  <a:pt x="427486" y="1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8" name="Google Shape;268;p24">
            <a:extLst>
              <a:ext uri="{FF2B5EF4-FFF2-40B4-BE49-F238E27FC236}">
                <a16:creationId xmlns:a16="http://schemas.microsoft.com/office/drawing/2014/main" id="{44596D71-0C14-71CF-5444-D83606671826}"/>
              </a:ext>
            </a:extLst>
          </p:cNvPr>
          <p:cNvSpPr/>
          <p:nvPr/>
        </p:nvSpPr>
        <p:spPr>
          <a:xfrm>
            <a:off x="9142324" y="3029925"/>
            <a:ext cx="453296" cy="458803"/>
          </a:xfrm>
          <a:custGeom>
            <a:avLst/>
            <a:gdLst/>
            <a:ahLst/>
            <a:cxnLst/>
            <a:rect l="l" t="t" r="r" b="b"/>
            <a:pathLst>
              <a:path w="839437" h="849636" extrusionOk="0">
                <a:moveTo>
                  <a:pt x="299550" y="290"/>
                </a:moveTo>
                <a:cubicBezTo>
                  <a:pt x="295705" y="679"/>
                  <a:pt x="291859" y="1500"/>
                  <a:pt x="288013" y="2695"/>
                </a:cubicBezTo>
                <a:cubicBezTo>
                  <a:pt x="257409" y="12244"/>
                  <a:pt x="240286" y="44815"/>
                  <a:pt x="249839" y="75431"/>
                </a:cubicBezTo>
                <a:cubicBezTo>
                  <a:pt x="282872" y="159478"/>
                  <a:pt x="316148" y="243534"/>
                  <a:pt x="350516" y="327051"/>
                </a:cubicBezTo>
                <a:cubicBezTo>
                  <a:pt x="351609" y="329722"/>
                  <a:pt x="352824" y="332350"/>
                  <a:pt x="353957" y="335021"/>
                </a:cubicBezTo>
                <a:cubicBezTo>
                  <a:pt x="353228" y="334475"/>
                  <a:pt x="352500" y="333920"/>
                  <a:pt x="351771" y="333374"/>
                </a:cubicBezTo>
                <a:cubicBezTo>
                  <a:pt x="281698" y="280489"/>
                  <a:pt x="210411" y="228944"/>
                  <a:pt x="138516" y="178533"/>
                </a:cubicBezTo>
                <a:cubicBezTo>
                  <a:pt x="128193" y="172356"/>
                  <a:pt x="116778" y="169700"/>
                  <a:pt x="105605" y="170311"/>
                </a:cubicBezTo>
                <a:cubicBezTo>
                  <a:pt x="86983" y="171331"/>
                  <a:pt x="69212" y="181322"/>
                  <a:pt x="58930" y="198523"/>
                </a:cubicBezTo>
                <a:cubicBezTo>
                  <a:pt x="42454" y="226042"/>
                  <a:pt x="51400" y="261746"/>
                  <a:pt x="78927" y="278218"/>
                </a:cubicBezTo>
                <a:cubicBezTo>
                  <a:pt x="109491" y="293366"/>
                  <a:pt x="139892" y="308923"/>
                  <a:pt x="170375" y="324265"/>
                </a:cubicBezTo>
                <a:cubicBezTo>
                  <a:pt x="216564" y="347502"/>
                  <a:pt x="262712" y="370633"/>
                  <a:pt x="309023" y="393590"/>
                </a:cubicBezTo>
                <a:cubicBezTo>
                  <a:pt x="321694" y="399868"/>
                  <a:pt x="334485" y="405924"/>
                  <a:pt x="347237" y="412061"/>
                </a:cubicBezTo>
                <a:cubicBezTo>
                  <a:pt x="332219" y="414668"/>
                  <a:pt x="317160" y="417170"/>
                  <a:pt x="302181" y="420032"/>
                </a:cubicBezTo>
                <a:cubicBezTo>
                  <a:pt x="215309" y="436637"/>
                  <a:pt x="128719" y="454656"/>
                  <a:pt x="42089" y="472658"/>
                </a:cubicBezTo>
                <a:cubicBezTo>
                  <a:pt x="11283" y="481487"/>
                  <a:pt x="-6569" y="513552"/>
                  <a:pt x="2256" y="544382"/>
                </a:cubicBezTo>
                <a:cubicBezTo>
                  <a:pt x="11081" y="575217"/>
                  <a:pt x="43142" y="593061"/>
                  <a:pt x="73989" y="584232"/>
                </a:cubicBezTo>
                <a:cubicBezTo>
                  <a:pt x="156975" y="553661"/>
                  <a:pt x="240043" y="523024"/>
                  <a:pt x="322544" y="491125"/>
                </a:cubicBezTo>
                <a:cubicBezTo>
                  <a:pt x="336064" y="485899"/>
                  <a:pt x="349504" y="480377"/>
                  <a:pt x="362903" y="474933"/>
                </a:cubicBezTo>
                <a:cubicBezTo>
                  <a:pt x="361527" y="477094"/>
                  <a:pt x="360272" y="479353"/>
                  <a:pt x="358855" y="481511"/>
                </a:cubicBezTo>
                <a:cubicBezTo>
                  <a:pt x="345658" y="501998"/>
                  <a:pt x="332097" y="522280"/>
                  <a:pt x="318658" y="542613"/>
                </a:cubicBezTo>
                <a:cubicBezTo>
                  <a:pt x="280321" y="600538"/>
                  <a:pt x="241500" y="658143"/>
                  <a:pt x="202760" y="715796"/>
                </a:cubicBezTo>
                <a:cubicBezTo>
                  <a:pt x="187943" y="744242"/>
                  <a:pt x="198995" y="779291"/>
                  <a:pt x="227413" y="794103"/>
                </a:cubicBezTo>
                <a:cubicBezTo>
                  <a:pt x="255871" y="808915"/>
                  <a:pt x="290928" y="797880"/>
                  <a:pt x="305744" y="769434"/>
                </a:cubicBezTo>
                <a:cubicBezTo>
                  <a:pt x="331449" y="702903"/>
                  <a:pt x="356993" y="636283"/>
                  <a:pt x="383144" y="569938"/>
                </a:cubicBezTo>
                <a:cubicBezTo>
                  <a:pt x="392779" y="545520"/>
                  <a:pt x="402292" y="521045"/>
                  <a:pt x="412372" y="496817"/>
                </a:cubicBezTo>
                <a:cubicBezTo>
                  <a:pt x="412736" y="495930"/>
                  <a:pt x="413141" y="495052"/>
                  <a:pt x="413505" y="494161"/>
                </a:cubicBezTo>
                <a:cubicBezTo>
                  <a:pt x="414962" y="500606"/>
                  <a:pt x="416784" y="506961"/>
                  <a:pt x="418201" y="513390"/>
                </a:cubicBezTo>
                <a:cubicBezTo>
                  <a:pt x="423787" y="538913"/>
                  <a:pt x="429090" y="564469"/>
                  <a:pt x="434393" y="590053"/>
                </a:cubicBezTo>
                <a:cubicBezTo>
                  <a:pt x="449533" y="662911"/>
                  <a:pt x="463985" y="735944"/>
                  <a:pt x="478680" y="808903"/>
                </a:cubicBezTo>
                <a:cubicBezTo>
                  <a:pt x="488234" y="839519"/>
                  <a:pt x="520780" y="856533"/>
                  <a:pt x="551425" y="846980"/>
                </a:cubicBezTo>
                <a:cubicBezTo>
                  <a:pt x="582028" y="837430"/>
                  <a:pt x="599031" y="804859"/>
                  <a:pt x="589477" y="774243"/>
                </a:cubicBezTo>
                <a:cubicBezTo>
                  <a:pt x="559278" y="704028"/>
                  <a:pt x="529039" y="633894"/>
                  <a:pt x="499285" y="563485"/>
                </a:cubicBezTo>
                <a:cubicBezTo>
                  <a:pt x="488355" y="537569"/>
                  <a:pt x="477142" y="511795"/>
                  <a:pt x="466657" y="485684"/>
                </a:cubicBezTo>
                <a:cubicBezTo>
                  <a:pt x="465564" y="482964"/>
                  <a:pt x="464592" y="480187"/>
                  <a:pt x="463499" y="477463"/>
                </a:cubicBezTo>
                <a:cubicBezTo>
                  <a:pt x="464592" y="478301"/>
                  <a:pt x="465807" y="479029"/>
                  <a:pt x="466900" y="479867"/>
                </a:cubicBezTo>
                <a:cubicBezTo>
                  <a:pt x="488557" y="496145"/>
                  <a:pt x="509688" y="513123"/>
                  <a:pt x="530901" y="529963"/>
                </a:cubicBezTo>
                <a:cubicBezTo>
                  <a:pt x="587453" y="574849"/>
                  <a:pt x="643074" y="620989"/>
                  <a:pt x="697157" y="668862"/>
                </a:cubicBezTo>
                <a:cubicBezTo>
                  <a:pt x="723349" y="687370"/>
                  <a:pt x="759579" y="681144"/>
                  <a:pt x="778120" y="654949"/>
                </a:cubicBezTo>
                <a:cubicBezTo>
                  <a:pt x="796620" y="628753"/>
                  <a:pt x="790385" y="592490"/>
                  <a:pt x="764194" y="573986"/>
                </a:cubicBezTo>
                <a:cubicBezTo>
                  <a:pt x="699789" y="538136"/>
                  <a:pt x="634007" y="504751"/>
                  <a:pt x="568225" y="471516"/>
                </a:cubicBezTo>
                <a:cubicBezTo>
                  <a:pt x="543936" y="459238"/>
                  <a:pt x="519526" y="447150"/>
                  <a:pt x="495358" y="434577"/>
                </a:cubicBezTo>
                <a:cubicBezTo>
                  <a:pt x="493901" y="433820"/>
                  <a:pt x="492524" y="432933"/>
                  <a:pt x="491067" y="432176"/>
                </a:cubicBezTo>
                <a:cubicBezTo>
                  <a:pt x="496249" y="431168"/>
                  <a:pt x="501350" y="429877"/>
                  <a:pt x="506491" y="428885"/>
                </a:cubicBezTo>
                <a:cubicBezTo>
                  <a:pt x="531629" y="424036"/>
                  <a:pt x="556849" y="419542"/>
                  <a:pt x="582028" y="414972"/>
                </a:cubicBezTo>
                <a:cubicBezTo>
                  <a:pt x="653761" y="401949"/>
                  <a:pt x="725535" y="389683"/>
                  <a:pt x="797348" y="377146"/>
                </a:cubicBezTo>
                <a:cubicBezTo>
                  <a:pt x="828155" y="368317"/>
                  <a:pt x="846007" y="336122"/>
                  <a:pt x="837182" y="305292"/>
                </a:cubicBezTo>
                <a:cubicBezTo>
                  <a:pt x="829450" y="278311"/>
                  <a:pt x="803906" y="261337"/>
                  <a:pt x="776986" y="263418"/>
                </a:cubicBezTo>
                <a:cubicBezTo>
                  <a:pt x="773100" y="263714"/>
                  <a:pt x="769295" y="264337"/>
                  <a:pt x="765449" y="265442"/>
                </a:cubicBezTo>
                <a:cubicBezTo>
                  <a:pt x="696064" y="293556"/>
                  <a:pt x="626679" y="321922"/>
                  <a:pt x="557092" y="349566"/>
                </a:cubicBezTo>
                <a:cubicBezTo>
                  <a:pt x="531508" y="359743"/>
                  <a:pt x="505964" y="369977"/>
                  <a:pt x="480178" y="379676"/>
                </a:cubicBezTo>
                <a:cubicBezTo>
                  <a:pt x="487302" y="369013"/>
                  <a:pt x="494589" y="358444"/>
                  <a:pt x="501552" y="347668"/>
                </a:cubicBezTo>
                <a:cubicBezTo>
                  <a:pt x="547377" y="276947"/>
                  <a:pt x="592068" y="205489"/>
                  <a:pt x="636678" y="134004"/>
                </a:cubicBezTo>
                <a:cubicBezTo>
                  <a:pt x="651494" y="105557"/>
                  <a:pt x="640443" y="70509"/>
                  <a:pt x="611985" y="55701"/>
                </a:cubicBezTo>
                <a:cubicBezTo>
                  <a:pt x="604900" y="51997"/>
                  <a:pt x="597249" y="49847"/>
                  <a:pt x="589720" y="49248"/>
                </a:cubicBezTo>
                <a:cubicBezTo>
                  <a:pt x="567172" y="47443"/>
                  <a:pt x="544664" y="59032"/>
                  <a:pt x="533572" y="80366"/>
                </a:cubicBezTo>
                <a:cubicBezTo>
                  <a:pt x="500580" y="157888"/>
                  <a:pt x="467709" y="235446"/>
                  <a:pt x="436053" y="313514"/>
                </a:cubicBezTo>
                <a:cubicBezTo>
                  <a:pt x="433017" y="320942"/>
                  <a:pt x="430264" y="328459"/>
                  <a:pt x="427309" y="335904"/>
                </a:cubicBezTo>
                <a:cubicBezTo>
                  <a:pt x="425164" y="325626"/>
                  <a:pt x="423221" y="315311"/>
                  <a:pt x="420994" y="305037"/>
                </a:cubicBezTo>
                <a:cubicBezTo>
                  <a:pt x="401765" y="216784"/>
                  <a:pt x="381363" y="128834"/>
                  <a:pt x="360758" y="40897"/>
                </a:cubicBezTo>
                <a:cubicBezTo>
                  <a:pt x="352419" y="14106"/>
                  <a:pt x="326430" y="-2422"/>
                  <a:pt x="299550" y="29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423890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9" name="Google Shape;119;p23"/>
          <p:cNvSpPr txBox="1">
            <a:spLocks noGrp="1"/>
          </p:cNvSpPr>
          <p:nvPr>
            <p:ph type="body" idx="1"/>
          </p:nvPr>
        </p:nvSpPr>
        <p:spPr>
          <a:xfrm>
            <a:off x="790575" y="1819276"/>
            <a:ext cx="11147189" cy="4228304"/>
          </a:xfrm>
          <a:prstGeom prst="rect">
            <a:avLst/>
          </a:prstGeom>
        </p:spPr>
        <p:txBody>
          <a:bodyPr spcFirstLastPara="1" wrap="square" lIns="121900" tIns="121900" rIns="121900" bIns="121900" anchor="t" anchorCtr="0">
            <a:normAutofit/>
          </a:bodyPr>
          <a:lstStyle/>
          <a:p>
            <a:pPr marL="0" indent="0">
              <a:buNone/>
            </a:pPr>
            <a:r>
              <a:rPr lang="en" dirty="0">
                <a:solidFill>
                  <a:schemeClr val="dk1"/>
                </a:solidFill>
              </a:rPr>
              <a:t>Explore how LLMs can be applied to predict the classification code of a book automatically.</a:t>
            </a:r>
            <a:endParaRPr dirty="0">
              <a:solidFill>
                <a:schemeClr val="dk1"/>
              </a:solidFill>
            </a:endParaRPr>
          </a:p>
        </p:txBody>
      </p:sp>
      <p:pic>
        <p:nvPicPr>
          <p:cNvPr id="2" name="Google Shape;133;p25">
            <a:extLst>
              <a:ext uri="{FF2B5EF4-FFF2-40B4-BE49-F238E27FC236}">
                <a16:creationId xmlns:a16="http://schemas.microsoft.com/office/drawing/2014/main" id="{F3F65F26-9A05-A878-C339-D330FFBA0EEB}"/>
              </a:ext>
            </a:extLst>
          </p:cNvPr>
          <p:cNvPicPr preferRelativeResize="0"/>
          <p:nvPr/>
        </p:nvPicPr>
        <p:blipFill>
          <a:blip r:embed="rId3">
            <a:alphaModFix/>
          </a:blip>
          <a:stretch>
            <a:fillRect/>
          </a:stretch>
        </p:blipFill>
        <p:spPr>
          <a:xfrm>
            <a:off x="1373833" y="2335501"/>
            <a:ext cx="8859691" cy="3482167"/>
          </a:xfrm>
          <a:prstGeom prst="rect">
            <a:avLst/>
          </a:prstGeom>
          <a:noFill/>
          <a:ln>
            <a:noFill/>
          </a:ln>
        </p:spPr>
      </p:pic>
      <p:sp>
        <p:nvSpPr>
          <p:cNvPr id="3" name="Google Shape;274;p25">
            <a:extLst>
              <a:ext uri="{FF2B5EF4-FFF2-40B4-BE49-F238E27FC236}">
                <a16:creationId xmlns:a16="http://schemas.microsoft.com/office/drawing/2014/main" id="{D914FD42-A50F-04C4-59B9-BD03982D7B3F}"/>
              </a:ext>
            </a:extLst>
          </p:cNvPr>
          <p:cNvSpPr txBox="1">
            <a:spLocks/>
          </p:cNvSpPr>
          <p:nvPr/>
        </p:nvSpPr>
        <p:spPr>
          <a:xfrm>
            <a:off x="348720" y="536625"/>
            <a:ext cx="9884804" cy="7635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ctr">
              <a:spcBef>
                <a:spcPts val="1000"/>
              </a:spcBef>
            </a:pPr>
            <a:r>
              <a:rPr lang="en" dirty="0"/>
              <a:t>LLMs for Book Classification Tasks using LCCS</a:t>
            </a:r>
            <a:endParaRPr lang="en-US" dirty="0"/>
          </a:p>
        </p:txBody>
      </p:sp>
      <p:sp>
        <p:nvSpPr>
          <p:cNvPr id="6" name="Google Shape;273;p25">
            <a:extLst>
              <a:ext uri="{FF2B5EF4-FFF2-40B4-BE49-F238E27FC236}">
                <a16:creationId xmlns:a16="http://schemas.microsoft.com/office/drawing/2014/main" id="{7D3859ED-8163-4AE7-F87D-3F6EF49532C8}"/>
              </a:ext>
            </a:extLst>
          </p:cNvPr>
          <p:cNvSpPr/>
          <p:nvPr/>
        </p:nvSpPr>
        <p:spPr>
          <a:xfrm>
            <a:off x="684024" y="1395888"/>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8"/>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dirty="0"/>
              <a:t>LLMs Applied in Subject Analysis </a:t>
            </a:r>
            <a:endParaRPr dirty="0"/>
          </a:p>
        </p:txBody>
      </p:sp>
      <p:sp>
        <p:nvSpPr>
          <p:cNvPr id="153" name="Google Shape;153;p28"/>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152396" indent="0">
              <a:spcBef>
                <a:spcPts val="1600"/>
              </a:spcBef>
              <a:buNone/>
            </a:pPr>
            <a:r>
              <a:rPr lang="en" dirty="0"/>
              <a:t>Generate accurate LCSH subject headings with Large Language Models (LLMs) with metadata fields</a:t>
            </a:r>
          </a:p>
        </p:txBody>
      </p:sp>
      <p:sp>
        <p:nvSpPr>
          <p:cNvPr id="2" name="Google Shape;165;p30">
            <a:extLst>
              <a:ext uri="{FF2B5EF4-FFF2-40B4-BE49-F238E27FC236}">
                <a16:creationId xmlns:a16="http://schemas.microsoft.com/office/drawing/2014/main" id="{0236D78C-B743-64BB-02D2-F1AA487A38CE}"/>
              </a:ext>
            </a:extLst>
          </p:cNvPr>
          <p:cNvSpPr/>
          <p:nvPr/>
        </p:nvSpPr>
        <p:spPr>
          <a:xfrm>
            <a:off x="1303767" y="2878288"/>
            <a:ext cx="9210400" cy="36948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a:buSzPts val="1100"/>
            </a:pPr>
            <a:r>
              <a:rPr lang="en" sz="1867" dirty="0"/>
              <a:t>Assuming that you are a professional cataloger in a library, please assign several subject headings to a book by selecting from the list of candidate Library of Congress subject headings based on the book's title and abstract. Return the selected subject headings in JSON format without explanatory text.</a:t>
            </a:r>
            <a:endParaRPr sz="1867" dirty="0"/>
          </a:p>
          <a:p>
            <a:pPr>
              <a:buSzPts val="1100"/>
            </a:pPr>
            <a:endParaRPr sz="1867" dirty="0"/>
          </a:p>
          <a:p>
            <a:pPr algn="just">
              <a:lnSpc>
                <a:spcPct val="115000"/>
              </a:lnSpc>
              <a:buSzPts val="1100"/>
            </a:pPr>
            <a:r>
              <a:rPr lang="en" sz="1867" dirty="0"/>
              <a:t>Title: ```{{Title}}```</a:t>
            </a:r>
            <a:endParaRPr sz="1867" dirty="0"/>
          </a:p>
          <a:p>
            <a:pPr algn="just">
              <a:lnSpc>
                <a:spcPct val="115000"/>
              </a:lnSpc>
              <a:buSzPts val="1100"/>
            </a:pPr>
            <a:endParaRPr sz="1867" dirty="0"/>
          </a:p>
          <a:p>
            <a:pPr algn="just">
              <a:lnSpc>
                <a:spcPct val="115000"/>
              </a:lnSpc>
              <a:buSzPts val="1100"/>
            </a:pPr>
            <a:r>
              <a:rPr lang="en" sz="1867" dirty="0"/>
              <a:t>Abstract: ```{{Abstract}}```</a:t>
            </a:r>
            <a:endParaRPr sz="1867" dirty="0"/>
          </a:p>
          <a:p>
            <a:pPr>
              <a:buSzPts val="1100"/>
            </a:pPr>
            <a:endParaRPr sz="1867" dirty="0"/>
          </a:p>
          <a:p>
            <a:pPr>
              <a:buSzPts val="1100"/>
            </a:pPr>
            <a:r>
              <a:rPr lang="en" sz="1867" dirty="0"/>
              <a:t>Candidate Library of Congress subject headings:```</a:t>
            </a:r>
            <a:endParaRPr sz="1867" dirty="0"/>
          </a:p>
          <a:p>
            <a:pPr>
              <a:buSzPts val="1100"/>
            </a:pPr>
            <a:r>
              <a:rPr lang="en" sz="1867" dirty="0"/>
              <a:t>{{</a:t>
            </a:r>
            <a:r>
              <a:rPr lang="en" sz="1867" dirty="0" err="1"/>
              <a:t>candidate_words</a:t>
            </a:r>
            <a:r>
              <a:rPr lang="en" sz="1867" dirty="0"/>
              <a:t>}}</a:t>
            </a:r>
            <a:endParaRPr sz="1867" dirty="0"/>
          </a:p>
          <a:p>
            <a:r>
              <a:rPr lang="en" sz="1867" dirty="0"/>
              <a:t>```</a:t>
            </a:r>
            <a:endParaRPr sz="1867"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1">
          <a:extLst>
            <a:ext uri="{FF2B5EF4-FFF2-40B4-BE49-F238E27FC236}">
              <a16:creationId xmlns:a16="http://schemas.microsoft.com/office/drawing/2014/main" id="{30C12925-A880-8C32-F67B-8A8AE1035987}"/>
            </a:ext>
          </a:extLst>
        </p:cNvPr>
        <p:cNvGrpSpPr/>
        <p:nvPr/>
      </p:nvGrpSpPr>
      <p:grpSpPr>
        <a:xfrm>
          <a:off x="0" y="0"/>
          <a:ext cx="0" cy="0"/>
          <a:chOff x="0" y="0"/>
          <a:chExt cx="0" cy="0"/>
        </a:xfrm>
      </p:grpSpPr>
      <p:sp>
        <p:nvSpPr>
          <p:cNvPr id="152" name="Google Shape;152;p28">
            <a:extLst>
              <a:ext uri="{FF2B5EF4-FFF2-40B4-BE49-F238E27FC236}">
                <a16:creationId xmlns:a16="http://schemas.microsoft.com/office/drawing/2014/main" id="{2C8A82D5-FD66-6FF2-20F1-13F073C63A1B}"/>
              </a:ext>
            </a:extLst>
          </p:cNvPr>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fontScale="90000"/>
          </a:bodyPr>
          <a:lstStyle/>
          <a:p>
            <a:r>
              <a:rPr lang="en" dirty="0"/>
              <a:t>Benefits and Challenges</a:t>
            </a:r>
            <a:endParaRPr dirty="0"/>
          </a:p>
        </p:txBody>
      </p:sp>
      <p:sp>
        <p:nvSpPr>
          <p:cNvPr id="153" name="Google Shape;153;p28">
            <a:extLst>
              <a:ext uri="{FF2B5EF4-FFF2-40B4-BE49-F238E27FC236}">
                <a16:creationId xmlns:a16="http://schemas.microsoft.com/office/drawing/2014/main" id="{B8D46860-22BC-2932-7108-B7083985BBA9}"/>
              </a:ext>
            </a:extLst>
          </p:cNvPr>
          <p:cNvSpPr txBox="1">
            <a:spLocks noGrp="1"/>
          </p:cNvSpPr>
          <p:nvPr>
            <p:ph type="body" idx="1"/>
          </p:nvPr>
        </p:nvSpPr>
        <p:spPr>
          <a:xfrm>
            <a:off x="1050600" y="1511166"/>
            <a:ext cx="4016700" cy="4555200"/>
          </a:xfrm>
          <a:prstGeom prst="rect">
            <a:avLst/>
          </a:prstGeom>
        </p:spPr>
        <p:txBody>
          <a:bodyPr spcFirstLastPara="1" wrap="square" lIns="121900" tIns="121900" rIns="121900" bIns="121900" anchor="t" anchorCtr="0">
            <a:normAutofit/>
          </a:bodyPr>
          <a:lstStyle/>
          <a:p>
            <a:pPr marL="152396" indent="0">
              <a:spcBef>
                <a:spcPts val="1600"/>
              </a:spcBef>
              <a:buNone/>
            </a:pPr>
            <a:r>
              <a:rPr lang="en" dirty="0"/>
              <a:t>Benfits:</a:t>
            </a:r>
          </a:p>
          <a:p>
            <a:pPr marL="152396" indent="0">
              <a:spcBef>
                <a:spcPts val="1600"/>
              </a:spcBef>
              <a:buNone/>
            </a:pPr>
            <a:r>
              <a:rPr lang="en-US" dirty="0"/>
              <a:t>Automation Efficiency</a:t>
            </a:r>
          </a:p>
          <a:p>
            <a:pPr marL="152396" indent="0">
              <a:spcBef>
                <a:spcPts val="1600"/>
              </a:spcBef>
              <a:buNone/>
            </a:pPr>
            <a:r>
              <a:rPr lang="en-US" dirty="0"/>
              <a:t>Improved Discovery</a:t>
            </a:r>
          </a:p>
          <a:p>
            <a:pPr marL="152396" indent="0">
              <a:spcBef>
                <a:spcPts val="1600"/>
              </a:spcBef>
              <a:buNone/>
            </a:pPr>
            <a:r>
              <a:rPr lang="en-US" dirty="0"/>
              <a:t>Multilingual Support </a:t>
            </a:r>
          </a:p>
          <a:p>
            <a:pPr marL="152396" indent="0">
              <a:spcBef>
                <a:spcPts val="1600"/>
              </a:spcBef>
              <a:buNone/>
            </a:pPr>
            <a:r>
              <a:rPr lang="en-US" dirty="0"/>
              <a:t>User Interaction</a:t>
            </a:r>
            <a:endParaRPr lang="en" dirty="0"/>
          </a:p>
        </p:txBody>
      </p:sp>
      <p:sp>
        <p:nvSpPr>
          <p:cNvPr id="2" name="Google Shape;153;p28">
            <a:extLst>
              <a:ext uri="{FF2B5EF4-FFF2-40B4-BE49-F238E27FC236}">
                <a16:creationId xmlns:a16="http://schemas.microsoft.com/office/drawing/2014/main" id="{BF22ECCF-A47D-5D4A-EAF5-C0A0CA18FFF1}"/>
              </a:ext>
            </a:extLst>
          </p:cNvPr>
          <p:cNvSpPr txBox="1">
            <a:spLocks/>
          </p:cNvSpPr>
          <p:nvPr/>
        </p:nvSpPr>
        <p:spPr>
          <a:xfrm>
            <a:off x="6410000" y="1511166"/>
            <a:ext cx="4016700" cy="4555200"/>
          </a:xfrm>
          <a:prstGeom prst="rect">
            <a:avLst/>
          </a:prstGeom>
          <a:noFill/>
          <a:ln>
            <a:noFill/>
          </a:ln>
        </p:spPr>
        <p:txBody>
          <a:bodyPr spcFirstLastPara="1" wrap="square" lIns="121900" tIns="121900" rIns="121900" bIns="121900"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1pPr>
            <a:lvl2pPr marL="914400" marR="0" lvl="1"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2pPr>
            <a:lvl3pPr marL="1371600" marR="0" lvl="2"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3pPr>
            <a:lvl4pPr marL="1828800" marR="0" lvl="3"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4pPr>
            <a:lvl5pPr marL="2286000" marR="0" lvl="4"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5pPr>
            <a:lvl6pPr marL="2743200" marR="0" lvl="5"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6pPr>
            <a:lvl7pPr marL="3200400" marR="0" lvl="6"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7pPr>
            <a:lvl8pPr marL="3657600" marR="0" lvl="7"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8pPr>
            <a:lvl9pPr marL="4114800" marR="0" lvl="8"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9pPr>
          </a:lstStyle>
          <a:p>
            <a:pPr marL="152396" indent="0">
              <a:spcBef>
                <a:spcPts val="1600"/>
              </a:spcBef>
              <a:buNone/>
            </a:pPr>
            <a:r>
              <a:rPr lang="en-US" dirty="0"/>
              <a:t>Challenges</a:t>
            </a:r>
            <a:r>
              <a:rPr lang="en" dirty="0"/>
              <a:t>:</a:t>
            </a:r>
          </a:p>
          <a:p>
            <a:pPr marL="152396" indent="0">
              <a:spcBef>
                <a:spcPts val="1600"/>
              </a:spcBef>
              <a:buNone/>
            </a:pPr>
            <a:r>
              <a:rPr lang="en-US" dirty="0"/>
              <a:t>Accuracy &amp; Consistency</a:t>
            </a:r>
          </a:p>
          <a:p>
            <a:pPr marL="152396" indent="0">
              <a:spcBef>
                <a:spcPts val="1600"/>
              </a:spcBef>
              <a:buNone/>
            </a:pPr>
            <a:r>
              <a:rPr lang="en-US" dirty="0"/>
              <a:t>Bias &amp; Hallucination</a:t>
            </a:r>
          </a:p>
          <a:p>
            <a:pPr marL="152396" indent="0">
              <a:spcBef>
                <a:spcPts val="1600"/>
              </a:spcBef>
              <a:buNone/>
            </a:pPr>
            <a:r>
              <a:rPr lang="en-US" dirty="0"/>
              <a:t>Data Privacy</a:t>
            </a:r>
          </a:p>
          <a:p>
            <a:pPr marL="152396" indent="0">
              <a:spcBef>
                <a:spcPts val="1600"/>
              </a:spcBef>
              <a:buNone/>
            </a:pPr>
            <a:r>
              <a:rPr lang="en-US" dirty="0"/>
              <a:t>Maintenance Cost </a:t>
            </a:r>
            <a:endParaRPr lang="en" dirty="0"/>
          </a:p>
        </p:txBody>
      </p:sp>
      <p:sp>
        <p:nvSpPr>
          <p:cNvPr id="4" name="文本框 3">
            <a:extLst>
              <a:ext uri="{FF2B5EF4-FFF2-40B4-BE49-F238E27FC236}">
                <a16:creationId xmlns:a16="http://schemas.microsoft.com/office/drawing/2014/main" id="{7D16510B-2363-94C2-964F-27079A9BC059}"/>
              </a:ext>
            </a:extLst>
          </p:cNvPr>
          <p:cNvSpPr txBox="1"/>
          <p:nvPr/>
        </p:nvSpPr>
        <p:spPr>
          <a:xfrm flipH="1">
            <a:off x="7997500" y="1714500"/>
            <a:ext cx="2429200" cy="461665"/>
          </a:xfrm>
          <a:prstGeom prst="rect">
            <a:avLst/>
          </a:prstGeom>
          <a:noFill/>
        </p:spPr>
        <p:txBody>
          <a:bodyPr wrap="square">
            <a:spAutoFit/>
          </a:bodyPr>
          <a:lstStyle/>
          <a:p>
            <a:r>
              <a:rPr lang="en-US" sz="2400" dirty="0"/>
              <a:t>⚠️</a:t>
            </a:r>
          </a:p>
        </p:txBody>
      </p:sp>
      <p:sp>
        <p:nvSpPr>
          <p:cNvPr id="6" name="文本框 5">
            <a:extLst>
              <a:ext uri="{FF2B5EF4-FFF2-40B4-BE49-F238E27FC236}">
                <a16:creationId xmlns:a16="http://schemas.microsoft.com/office/drawing/2014/main" id="{CD1EE1D8-ACD4-B52C-B094-A82033983275}"/>
              </a:ext>
            </a:extLst>
          </p:cNvPr>
          <p:cNvSpPr txBox="1"/>
          <p:nvPr/>
        </p:nvSpPr>
        <p:spPr>
          <a:xfrm>
            <a:off x="2413000" y="1714500"/>
            <a:ext cx="749300" cy="461665"/>
          </a:xfrm>
          <a:prstGeom prst="rect">
            <a:avLst/>
          </a:prstGeom>
          <a:noFill/>
        </p:spPr>
        <p:txBody>
          <a:bodyPr wrap="square">
            <a:spAutoFit/>
          </a:bodyPr>
          <a:lstStyle/>
          <a:p>
            <a:r>
              <a:rPr lang="en-US" sz="2400" dirty="0"/>
              <a:t>✅</a:t>
            </a:r>
          </a:p>
        </p:txBody>
      </p:sp>
    </p:spTree>
    <p:extLst>
      <p:ext uri="{BB962C8B-B14F-4D97-AF65-F5344CB8AC3E}">
        <p14:creationId xmlns:p14="http://schemas.microsoft.com/office/powerpoint/2010/main" val="1298355024"/>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3">
          <a:extLst>
            <a:ext uri="{FF2B5EF4-FFF2-40B4-BE49-F238E27FC236}">
              <a16:creationId xmlns:a16="http://schemas.microsoft.com/office/drawing/2014/main" id="{6DA8187C-39CD-0D7D-F905-3BC727DB7523}"/>
            </a:ext>
          </a:extLst>
        </p:cNvPr>
        <p:cNvGrpSpPr/>
        <p:nvPr/>
      </p:nvGrpSpPr>
      <p:grpSpPr>
        <a:xfrm>
          <a:off x="0" y="0"/>
          <a:ext cx="0" cy="0"/>
          <a:chOff x="0" y="0"/>
          <a:chExt cx="0" cy="0"/>
        </a:xfrm>
      </p:grpSpPr>
      <p:sp>
        <p:nvSpPr>
          <p:cNvPr id="264" name="Google Shape;264;p24">
            <a:extLst>
              <a:ext uri="{FF2B5EF4-FFF2-40B4-BE49-F238E27FC236}">
                <a16:creationId xmlns:a16="http://schemas.microsoft.com/office/drawing/2014/main" id="{E9219B57-18AA-5D7C-75D1-894654CABC54}"/>
              </a:ext>
            </a:extLst>
          </p:cNvPr>
          <p:cNvSpPr txBox="1">
            <a:spLocks noGrp="1"/>
          </p:cNvSpPr>
          <p:nvPr>
            <p:ph type="title"/>
          </p:nvPr>
        </p:nvSpPr>
        <p:spPr>
          <a:xfrm>
            <a:off x="1661125" y="3180025"/>
            <a:ext cx="8442900" cy="1122300"/>
          </a:xfrm>
          <a:prstGeom prst="rect">
            <a:avLst/>
          </a:prstGeom>
        </p:spPr>
        <p:txBody>
          <a:bodyPr spcFirstLastPara="1" wrap="square" lIns="121900" tIns="121900" rIns="121900" bIns="121900" anchor="ctr" anchorCtr="0">
            <a:normAutofit/>
          </a:bodyPr>
          <a:lstStyle/>
          <a:p>
            <a:pPr lvl="0"/>
            <a:r>
              <a:rPr lang="en-US" dirty="0"/>
              <a:t>Demo Showcase</a:t>
            </a:r>
            <a:endParaRPr dirty="0"/>
          </a:p>
        </p:txBody>
      </p:sp>
      <p:sp>
        <p:nvSpPr>
          <p:cNvPr id="265" name="Google Shape;265;p24">
            <a:extLst>
              <a:ext uri="{FF2B5EF4-FFF2-40B4-BE49-F238E27FC236}">
                <a16:creationId xmlns:a16="http://schemas.microsoft.com/office/drawing/2014/main" id="{3481E72B-F8AD-658A-289C-1C19EFCE0A01}"/>
              </a:ext>
            </a:extLst>
          </p:cNvPr>
          <p:cNvSpPr/>
          <p:nvPr/>
        </p:nvSpPr>
        <p:spPr>
          <a:xfrm>
            <a:off x="5155800" y="1978225"/>
            <a:ext cx="1096501" cy="764001"/>
          </a:xfrm>
          <a:prstGeom prst="rect">
            <a:avLst/>
          </a:prstGeom>
        </p:spPr>
        <p:txBody>
          <a:bodyPr>
            <a:prstTxWarp prst="textPlain">
              <a:avLst/>
            </a:prstTxWarp>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dirty="0">
                <a:ln>
                  <a:noFill/>
                </a:ln>
                <a:solidFill>
                  <a:srgbClr val="000000"/>
                </a:solidFill>
                <a:effectLst/>
                <a:uLnTx/>
                <a:uFillTx/>
                <a:latin typeface="Sriracha"/>
                <a:cs typeface="Arial"/>
                <a:sym typeface="Arial"/>
              </a:rPr>
              <a:t>0</a:t>
            </a:r>
            <a:r>
              <a:rPr kumimoji="0" lang="en-US" sz="1400" b="0" i="0" u="none" strike="noStrike" kern="0" cap="none" spc="0" normalizeH="0" baseline="0" noProof="0" dirty="0">
                <a:ln>
                  <a:noFill/>
                </a:ln>
                <a:solidFill>
                  <a:srgbClr val="000000"/>
                </a:solidFill>
                <a:effectLst/>
                <a:uLnTx/>
                <a:uFillTx/>
                <a:latin typeface="Sriracha"/>
                <a:cs typeface="Arial"/>
                <a:sym typeface="Arial"/>
              </a:rPr>
              <a:t>3</a:t>
            </a:r>
            <a:endParaRPr kumimoji="0" sz="1400" b="0" i="0" u="none" strike="noStrike" kern="0" cap="none" spc="0" normalizeH="0" baseline="0" noProof="0" dirty="0">
              <a:ln>
                <a:noFill/>
              </a:ln>
              <a:solidFill>
                <a:srgbClr val="000000"/>
              </a:solidFill>
              <a:effectLst/>
              <a:uLnTx/>
              <a:uFillTx/>
              <a:latin typeface="Sriracha"/>
              <a:cs typeface="Arial"/>
              <a:sym typeface="Arial"/>
            </a:endParaRPr>
          </a:p>
        </p:txBody>
      </p:sp>
      <p:sp>
        <p:nvSpPr>
          <p:cNvPr id="267" name="Google Shape;267;p24">
            <a:extLst>
              <a:ext uri="{FF2B5EF4-FFF2-40B4-BE49-F238E27FC236}">
                <a16:creationId xmlns:a16="http://schemas.microsoft.com/office/drawing/2014/main" id="{06291F7D-8CE0-166D-D5DB-13C4673EEB9F}"/>
              </a:ext>
            </a:extLst>
          </p:cNvPr>
          <p:cNvSpPr/>
          <p:nvPr/>
        </p:nvSpPr>
        <p:spPr>
          <a:xfrm>
            <a:off x="4790481" y="1359554"/>
            <a:ext cx="1827151" cy="1876535"/>
          </a:xfrm>
          <a:custGeom>
            <a:avLst/>
            <a:gdLst/>
            <a:ahLst/>
            <a:cxnLst/>
            <a:rect l="l" t="t" r="r" b="b"/>
            <a:pathLst>
              <a:path w="896761" h="920999" extrusionOk="0">
                <a:moveTo>
                  <a:pt x="427486" y="14"/>
                </a:moveTo>
                <a:cubicBezTo>
                  <a:pt x="348122" y="633"/>
                  <a:pt x="269378" y="22052"/>
                  <a:pt x="200410" y="61242"/>
                </a:cubicBezTo>
                <a:cubicBezTo>
                  <a:pt x="172219" y="77264"/>
                  <a:pt x="146088" y="96230"/>
                  <a:pt x="121472" y="117284"/>
                </a:cubicBezTo>
                <a:cubicBezTo>
                  <a:pt x="95341" y="139537"/>
                  <a:pt x="92260" y="178820"/>
                  <a:pt x="114513" y="204950"/>
                </a:cubicBezTo>
                <a:cubicBezTo>
                  <a:pt x="136766" y="231085"/>
                  <a:pt x="175923" y="234162"/>
                  <a:pt x="202054" y="211909"/>
                </a:cubicBezTo>
                <a:cubicBezTo>
                  <a:pt x="212793" y="202805"/>
                  <a:pt x="223824" y="194065"/>
                  <a:pt x="235451" y="186102"/>
                </a:cubicBezTo>
                <a:cubicBezTo>
                  <a:pt x="264075" y="166501"/>
                  <a:pt x="295606" y="151256"/>
                  <a:pt x="328687" y="140816"/>
                </a:cubicBezTo>
                <a:cubicBezTo>
                  <a:pt x="388065" y="122069"/>
                  <a:pt x="451167" y="119600"/>
                  <a:pt x="512241" y="130821"/>
                </a:cubicBezTo>
                <a:cubicBezTo>
                  <a:pt x="525645" y="133282"/>
                  <a:pt x="539040" y="136075"/>
                  <a:pt x="552091" y="140055"/>
                </a:cubicBezTo>
                <a:cubicBezTo>
                  <a:pt x="564992" y="143990"/>
                  <a:pt x="577671" y="148961"/>
                  <a:pt x="589917" y="154604"/>
                </a:cubicBezTo>
                <a:cubicBezTo>
                  <a:pt x="615950" y="166602"/>
                  <a:pt x="640417" y="182629"/>
                  <a:pt x="662657" y="200651"/>
                </a:cubicBezTo>
                <a:cubicBezTo>
                  <a:pt x="772989" y="290070"/>
                  <a:pt x="825930" y="437321"/>
                  <a:pt x="795484" y="576366"/>
                </a:cubicBezTo>
                <a:cubicBezTo>
                  <a:pt x="785052" y="624008"/>
                  <a:pt x="764468" y="669598"/>
                  <a:pt x="735649" y="708942"/>
                </a:cubicBezTo>
                <a:cubicBezTo>
                  <a:pt x="705523" y="750071"/>
                  <a:pt x="666742" y="784723"/>
                  <a:pt x="622553" y="810145"/>
                </a:cubicBezTo>
                <a:cubicBezTo>
                  <a:pt x="589969" y="828892"/>
                  <a:pt x="554844" y="841818"/>
                  <a:pt x="518439" y="850881"/>
                </a:cubicBezTo>
                <a:cubicBezTo>
                  <a:pt x="505979" y="853982"/>
                  <a:pt x="493438" y="856864"/>
                  <a:pt x="480743" y="858848"/>
                </a:cubicBezTo>
                <a:cubicBezTo>
                  <a:pt x="437533" y="865604"/>
                  <a:pt x="393323" y="864459"/>
                  <a:pt x="350442" y="855941"/>
                </a:cubicBezTo>
                <a:cubicBezTo>
                  <a:pt x="311094" y="848124"/>
                  <a:pt x="272876" y="833709"/>
                  <a:pt x="237981" y="813942"/>
                </a:cubicBezTo>
                <a:cubicBezTo>
                  <a:pt x="155468" y="767190"/>
                  <a:pt x="91321" y="690005"/>
                  <a:pt x="60875" y="600149"/>
                </a:cubicBezTo>
                <a:cubicBezTo>
                  <a:pt x="44258" y="551101"/>
                  <a:pt x="37659" y="498998"/>
                  <a:pt x="41015" y="447332"/>
                </a:cubicBezTo>
                <a:cubicBezTo>
                  <a:pt x="44132" y="399341"/>
                  <a:pt x="56293" y="352638"/>
                  <a:pt x="75930" y="308813"/>
                </a:cubicBezTo>
                <a:cubicBezTo>
                  <a:pt x="80201" y="299498"/>
                  <a:pt x="76137" y="288540"/>
                  <a:pt x="66822" y="284269"/>
                </a:cubicBezTo>
                <a:cubicBezTo>
                  <a:pt x="57507" y="279999"/>
                  <a:pt x="46423" y="284063"/>
                  <a:pt x="42153" y="293378"/>
                </a:cubicBezTo>
                <a:cubicBezTo>
                  <a:pt x="16366" y="348448"/>
                  <a:pt x="1756" y="407838"/>
                  <a:pt x="153" y="468714"/>
                </a:cubicBezTo>
                <a:cubicBezTo>
                  <a:pt x="-1324" y="524817"/>
                  <a:pt x="7877" y="581118"/>
                  <a:pt x="27604" y="633675"/>
                </a:cubicBezTo>
                <a:cubicBezTo>
                  <a:pt x="47407" y="686418"/>
                  <a:pt x="77319" y="735226"/>
                  <a:pt x="115399" y="776748"/>
                </a:cubicBezTo>
                <a:cubicBezTo>
                  <a:pt x="168118" y="834239"/>
                  <a:pt x="236228" y="877344"/>
                  <a:pt x="310721" y="900471"/>
                </a:cubicBezTo>
                <a:cubicBezTo>
                  <a:pt x="353441" y="913728"/>
                  <a:pt x="397963" y="920416"/>
                  <a:pt x="442666" y="920962"/>
                </a:cubicBezTo>
                <a:cubicBezTo>
                  <a:pt x="472578" y="921331"/>
                  <a:pt x="502862" y="918959"/>
                  <a:pt x="532231" y="913121"/>
                </a:cubicBezTo>
                <a:cubicBezTo>
                  <a:pt x="565656" y="906474"/>
                  <a:pt x="598292" y="894893"/>
                  <a:pt x="629005" y="880230"/>
                </a:cubicBezTo>
                <a:cubicBezTo>
                  <a:pt x="696350" y="848080"/>
                  <a:pt x="754922" y="799875"/>
                  <a:pt x="800294" y="740695"/>
                </a:cubicBezTo>
                <a:cubicBezTo>
                  <a:pt x="839172" y="689976"/>
                  <a:pt x="867541" y="631153"/>
                  <a:pt x="883025" y="569156"/>
                </a:cubicBezTo>
                <a:cubicBezTo>
                  <a:pt x="896882" y="513676"/>
                  <a:pt x="900335" y="455355"/>
                  <a:pt x="893020" y="398629"/>
                </a:cubicBezTo>
                <a:cubicBezTo>
                  <a:pt x="881301" y="307777"/>
                  <a:pt x="840556" y="221928"/>
                  <a:pt x="778786" y="154474"/>
                </a:cubicBezTo>
                <a:cubicBezTo>
                  <a:pt x="737410" y="109293"/>
                  <a:pt x="687946" y="74435"/>
                  <a:pt x="632928" y="47834"/>
                </a:cubicBezTo>
                <a:cubicBezTo>
                  <a:pt x="619047" y="41123"/>
                  <a:pt x="604822" y="35354"/>
                  <a:pt x="590423" y="29869"/>
                </a:cubicBezTo>
                <a:cubicBezTo>
                  <a:pt x="573388" y="23380"/>
                  <a:pt x="556127" y="17352"/>
                  <a:pt x="538429" y="12919"/>
                </a:cubicBezTo>
                <a:cubicBezTo>
                  <a:pt x="502327" y="3876"/>
                  <a:pt x="464676" y="-273"/>
                  <a:pt x="427486" y="1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8" name="Google Shape;268;p24">
            <a:extLst>
              <a:ext uri="{FF2B5EF4-FFF2-40B4-BE49-F238E27FC236}">
                <a16:creationId xmlns:a16="http://schemas.microsoft.com/office/drawing/2014/main" id="{39590587-C9A7-0520-597D-213FCA8392F9}"/>
              </a:ext>
            </a:extLst>
          </p:cNvPr>
          <p:cNvSpPr/>
          <p:nvPr/>
        </p:nvSpPr>
        <p:spPr>
          <a:xfrm>
            <a:off x="9142324" y="3029925"/>
            <a:ext cx="453296" cy="458803"/>
          </a:xfrm>
          <a:custGeom>
            <a:avLst/>
            <a:gdLst/>
            <a:ahLst/>
            <a:cxnLst/>
            <a:rect l="l" t="t" r="r" b="b"/>
            <a:pathLst>
              <a:path w="839437" h="849636" extrusionOk="0">
                <a:moveTo>
                  <a:pt x="299550" y="290"/>
                </a:moveTo>
                <a:cubicBezTo>
                  <a:pt x="295705" y="679"/>
                  <a:pt x="291859" y="1500"/>
                  <a:pt x="288013" y="2695"/>
                </a:cubicBezTo>
                <a:cubicBezTo>
                  <a:pt x="257409" y="12244"/>
                  <a:pt x="240286" y="44815"/>
                  <a:pt x="249839" y="75431"/>
                </a:cubicBezTo>
                <a:cubicBezTo>
                  <a:pt x="282872" y="159478"/>
                  <a:pt x="316148" y="243534"/>
                  <a:pt x="350516" y="327051"/>
                </a:cubicBezTo>
                <a:cubicBezTo>
                  <a:pt x="351609" y="329722"/>
                  <a:pt x="352824" y="332350"/>
                  <a:pt x="353957" y="335021"/>
                </a:cubicBezTo>
                <a:cubicBezTo>
                  <a:pt x="353228" y="334475"/>
                  <a:pt x="352500" y="333920"/>
                  <a:pt x="351771" y="333374"/>
                </a:cubicBezTo>
                <a:cubicBezTo>
                  <a:pt x="281698" y="280489"/>
                  <a:pt x="210411" y="228944"/>
                  <a:pt x="138516" y="178533"/>
                </a:cubicBezTo>
                <a:cubicBezTo>
                  <a:pt x="128193" y="172356"/>
                  <a:pt x="116778" y="169700"/>
                  <a:pt x="105605" y="170311"/>
                </a:cubicBezTo>
                <a:cubicBezTo>
                  <a:pt x="86983" y="171331"/>
                  <a:pt x="69212" y="181322"/>
                  <a:pt x="58930" y="198523"/>
                </a:cubicBezTo>
                <a:cubicBezTo>
                  <a:pt x="42454" y="226042"/>
                  <a:pt x="51400" y="261746"/>
                  <a:pt x="78927" y="278218"/>
                </a:cubicBezTo>
                <a:cubicBezTo>
                  <a:pt x="109491" y="293366"/>
                  <a:pt x="139892" y="308923"/>
                  <a:pt x="170375" y="324265"/>
                </a:cubicBezTo>
                <a:cubicBezTo>
                  <a:pt x="216564" y="347502"/>
                  <a:pt x="262712" y="370633"/>
                  <a:pt x="309023" y="393590"/>
                </a:cubicBezTo>
                <a:cubicBezTo>
                  <a:pt x="321694" y="399868"/>
                  <a:pt x="334485" y="405924"/>
                  <a:pt x="347237" y="412061"/>
                </a:cubicBezTo>
                <a:cubicBezTo>
                  <a:pt x="332219" y="414668"/>
                  <a:pt x="317160" y="417170"/>
                  <a:pt x="302181" y="420032"/>
                </a:cubicBezTo>
                <a:cubicBezTo>
                  <a:pt x="215309" y="436637"/>
                  <a:pt x="128719" y="454656"/>
                  <a:pt x="42089" y="472658"/>
                </a:cubicBezTo>
                <a:cubicBezTo>
                  <a:pt x="11283" y="481487"/>
                  <a:pt x="-6569" y="513552"/>
                  <a:pt x="2256" y="544382"/>
                </a:cubicBezTo>
                <a:cubicBezTo>
                  <a:pt x="11081" y="575217"/>
                  <a:pt x="43142" y="593061"/>
                  <a:pt x="73989" y="584232"/>
                </a:cubicBezTo>
                <a:cubicBezTo>
                  <a:pt x="156975" y="553661"/>
                  <a:pt x="240043" y="523024"/>
                  <a:pt x="322544" y="491125"/>
                </a:cubicBezTo>
                <a:cubicBezTo>
                  <a:pt x="336064" y="485899"/>
                  <a:pt x="349504" y="480377"/>
                  <a:pt x="362903" y="474933"/>
                </a:cubicBezTo>
                <a:cubicBezTo>
                  <a:pt x="361527" y="477094"/>
                  <a:pt x="360272" y="479353"/>
                  <a:pt x="358855" y="481511"/>
                </a:cubicBezTo>
                <a:cubicBezTo>
                  <a:pt x="345658" y="501998"/>
                  <a:pt x="332097" y="522280"/>
                  <a:pt x="318658" y="542613"/>
                </a:cubicBezTo>
                <a:cubicBezTo>
                  <a:pt x="280321" y="600538"/>
                  <a:pt x="241500" y="658143"/>
                  <a:pt x="202760" y="715796"/>
                </a:cubicBezTo>
                <a:cubicBezTo>
                  <a:pt x="187943" y="744242"/>
                  <a:pt x="198995" y="779291"/>
                  <a:pt x="227413" y="794103"/>
                </a:cubicBezTo>
                <a:cubicBezTo>
                  <a:pt x="255871" y="808915"/>
                  <a:pt x="290928" y="797880"/>
                  <a:pt x="305744" y="769434"/>
                </a:cubicBezTo>
                <a:cubicBezTo>
                  <a:pt x="331449" y="702903"/>
                  <a:pt x="356993" y="636283"/>
                  <a:pt x="383144" y="569938"/>
                </a:cubicBezTo>
                <a:cubicBezTo>
                  <a:pt x="392779" y="545520"/>
                  <a:pt x="402292" y="521045"/>
                  <a:pt x="412372" y="496817"/>
                </a:cubicBezTo>
                <a:cubicBezTo>
                  <a:pt x="412736" y="495930"/>
                  <a:pt x="413141" y="495052"/>
                  <a:pt x="413505" y="494161"/>
                </a:cubicBezTo>
                <a:cubicBezTo>
                  <a:pt x="414962" y="500606"/>
                  <a:pt x="416784" y="506961"/>
                  <a:pt x="418201" y="513390"/>
                </a:cubicBezTo>
                <a:cubicBezTo>
                  <a:pt x="423787" y="538913"/>
                  <a:pt x="429090" y="564469"/>
                  <a:pt x="434393" y="590053"/>
                </a:cubicBezTo>
                <a:cubicBezTo>
                  <a:pt x="449533" y="662911"/>
                  <a:pt x="463985" y="735944"/>
                  <a:pt x="478680" y="808903"/>
                </a:cubicBezTo>
                <a:cubicBezTo>
                  <a:pt x="488234" y="839519"/>
                  <a:pt x="520780" y="856533"/>
                  <a:pt x="551425" y="846980"/>
                </a:cubicBezTo>
                <a:cubicBezTo>
                  <a:pt x="582028" y="837430"/>
                  <a:pt x="599031" y="804859"/>
                  <a:pt x="589477" y="774243"/>
                </a:cubicBezTo>
                <a:cubicBezTo>
                  <a:pt x="559278" y="704028"/>
                  <a:pt x="529039" y="633894"/>
                  <a:pt x="499285" y="563485"/>
                </a:cubicBezTo>
                <a:cubicBezTo>
                  <a:pt x="488355" y="537569"/>
                  <a:pt x="477142" y="511795"/>
                  <a:pt x="466657" y="485684"/>
                </a:cubicBezTo>
                <a:cubicBezTo>
                  <a:pt x="465564" y="482964"/>
                  <a:pt x="464592" y="480187"/>
                  <a:pt x="463499" y="477463"/>
                </a:cubicBezTo>
                <a:cubicBezTo>
                  <a:pt x="464592" y="478301"/>
                  <a:pt x="465807" y="479029"/>
                  <a:pt x="466900" y="479867"/>
                </a:cubicBezTo>
                <a:cubicBezTo>
                  <a:pt x="488557" y="496145"/>
                  <a:pt x="509688" y="513123"/>
                  <a:pt x="530901" y="529963"/>
                </a:cubicBezTo>
                <a:cubicBezTo>
                  <a:pt x="587453" y="574849"/>
                  <a:pt x="643074" y="620989"/>
                  <a:pt x="697157" y="668862"/>
                </a:cubicBezTo>
                <a:cubicBezTo>
                  <a:pt x="723349" y="687370"/>
                  <a:pt x="759579" y="681144"/>
                  <a:pt x="778120" y="654949"/>
                </a:cubicBezTo>
                <a:cubicBezTo>
                  <a:pt x="796620" y="628753"/>
                  <a:pt x="790385" y="592490"/>
                  <a:pt x="764194" y="573986"/>
                </a:cubicBezTo>
                <a:cubicBezTo>
                  <a:pt x="699789" y="538136"/>
                  <a:pt x="634007" y="504751"/>
                  <a:pt x="568225" y="471516"/>
                </a:cubicBezTo>
                <a:cubicBezTo>
                  <a:pt x="543936" y="459238"/>
                  <a:pt x="519526" y="447150"/>
                  <a:pt x="495358" y="434577"/>
                </a:cubicBezTo>
                <a:cubicBezTo>
                  <a:pt x="493901" y="433820"/>
                  <a:pt x="492524" y="432933"/>
                  <a:pt x="491067" y="432176"/>
                </a:cubicBezTo>
                <a:cubicBezTo>
                  <a:pt x="496249" y="431168"/>
                  <a:pt x="501350" y="429877"/>
                  <a:pt x="506491" y="428885"/>
                </a:cubicBezTo>
                <a:cubicBezTo>
                  <a:pt x="531629" y="424036"/>
                  <a:pt x="556849" y="419542"/>
                  <a:pt x="582028" y="414972"/>
                </a:cubicBezTo>
                <a:cubicBezTo>
                  <a:pt x="653761" y="401949"/>
                  <a:pt x="725535" y="389683"/>
                  <a:pt x="797348" y="377146"/>
                </a:cubicBezTo>
                <a:cubicBezTo>
                  <a:pt x="828155" y="368317"/>
                  <a:pt x="846007" y="336122"/>
                  <a:pt x="837182" y="305292"/>
                </a:cubicBezTo>
                <a:cubicBezTo>
                  <a:pt x="829450" y="278311"/>
                  <a:pt x="803906" y="261337"/>
                  <a:pt x="776986" y="263418"/>
                </a:cubicBezTo>
                <a:cubicBezTo>
                  <a:pt x="773100" y="263714"/>
                  <a:pt x="769295" y="264337"/>
                  <a:pt x="765449" y="265442"/>
                </a:cubicBezTo>
                <a:cubicBezTo>
                  <a:pt x="696064" y="293556"/>
                  <a:pt x="626679" y="321922"/>
                  <a:pt x="557092" y="349566"/>
                </a:cubicBezTo>
                <a:cubicBezTo>
                  <a:pt x="531508" y="359743"/>
                  <a:pt x="505964" y="369977"/>
                  <a:pt x="480178" y="379676"/>
                </a:cubicBezTo>
                <a:cubicBezTo>
                  <a:pt x="487302" y="369013"/>
                  <a:pt x="494589" y="358444"/>
                  <a:pt x="501552" y="347668"/>
                </a:cubicBezTo>
                <a:cubicBezTo>
                  <a:pt x="547377" y="276947"/>
                  <a:pt x="592068" y="205489"/>
                  <a:pt x="636678" y="134004"/>
                </a:cubicBezTo>
                <a:cubicBezTo>
                  <a:pt x="651494" y="105557"/>
                  <a:pt x="640443" y="70509"/>
                  <a:pt x="611985" y="55701"/>
                </a:cubicBezTo>
                <a:cubicBezTo>
                  <a:pt x="604900" y="51997"/>
                  <a:pt x="597249" y="49847"/>
                  <a:pt x="589720" y="49248"/>
                </a:cubicBezTo>
                <a:cubicBezTo>
                  <a:pt x="567172" y="47443"/>
                  <a:pt x="544664" y="59032"/>
                  <a:pt x="533572" y="80366"/>
                </a:cubicBezTo>
                <a:cubicBezTo>
                  <a:pt x="500580" y="157888"/>
                  <a:pt x="467709" y="235446"/>
                  <a:pt x="436053" y="313514"/>
                </a:cubicBezTo>
                <a:cubicBezTo>
                  <a:pt x="433017" y="320942"/>
                  <a:pt x="430264" y="328459"/>
                  <a:pt x="427309" y="335904"/>
                </a:cubicBezTo>
                <a:cubicBezTo>
                  <a:pt x="425164" y="325626"/>
                  <a:pt x="423221" y="315311"/>
                  <a:pt x="420994" y="305037"/>
                </a:cubicBezTo>
                <a:cubicBezTo>
                  <a:pt x="401765" y="216784"/>
                  <a:pt x="381363" y="128834"/>
                  <a:pt x="360758" y="40897"/>
                </a:cubicBezTo>
                <a:cubicBezTo>
                  <a:pt x="352419" y="14106"/>
                  <a:pt x="326430" y="-2422"/>
                  <a:pt x="299550" y="29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776933980"/>
      </p:ext>
    </p:extLst>
  </p:cSld>
  <p:clrMapOvr>
    <a:masterClrMapping/>
  </p:clrMapOvr>
  <mc:AlternateContent xmlns:mc="http://schemas.openxmlformats.org/markup-compatibility/2006" xmlns:p14="http://schemas.microsoft.com/office/powerpoint/2010/main">
    <mc:Choice Requires="p14">
      <p:transition spd="slow" p14:dur="2000" advTm="20556"/>
    </mc:Choice>
    <mc:Fallback xmlns="">
      <p:transition spd="slow" advTm="2055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4607BD7E-636F-D786-1B83-2C64A55F4AF3}"/>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EEED23FA-D7D0-44C1-0618-4CA69C411191}"/>
              </a:ext>
            </a:extLst>
          </p:cNvPr>
          <p:cNvSpPr/>
          <p:nvPr/>
        </p:nvSpPr>
        <p:spPr>
          <a:xfrm>
            <a:off x="313176" y="1439050"/>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 name="Google Shape;291;p34">
            <a:extLst>
              <a:ext uri="{FF2B5EF4-FFF2-40B4-BE49-F238E27FC236}">
                <a16:creationId xmlns:a16="http://schemas.microsoft.com/office/drawing/2014/main" id="{F92065DE-8D69-E1B8-C11F-AFBD84E0570F}"/>
              </a:ext>
            </a:extLst>
          </p:cNvPr>
          <p:cNvPicPr preferRelativeResize="0"/>
          <p:nvPr/>
        </p:nvPicPr>
        <p:blipFill>
          <a:blip r:embed="rId3">
            <a:alphaModFix/>
          </a:blip>
          <a:stretch>
            <a:fillRect/>
          </a:stretch>
        </p:blipFill>
        <p:spPr>
          <a:xfrm>
            <a:off x="1143000" y="2000250"/>
            <a:ext cx="9340214" cy="3833497"/>
          </a:xfrm>
          <a:prstGeom prst="rect">
            <a:avLst/>
          </a:prstGeom>
          <a:noFill/>
          <a:ln>
            <a:noFill/>
          </a:ln>
        </p:spPr>
      </p:pic>
      <p:sp>
        <p:nvSpPr>
          <p:cNvPr id="3" name="Google Shape;88;p18">
            <a:extLst>
              <a:ext uri="{FF2B5EF4-FFF2-40B4-BE49-F238E27FC236}">
                <a16:creationId xmlns:a16="http://schemas.microsoft.com/office/drawing/2014/main" id="{2DEC02F1-A39C-55E6-0F8D-1F5B904998F8}"/>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latin typeface="Sriracha" panose="020B0604020202020204" charset="-34"/>
                <a:cs typeface="Sriracha" panose="020B0604020202020204" charset="-34"/>
              </a:rPr>
              <a:t>How we apply LLM in subject analysis</a:t>
            </a:r>
            <a:r>
              <a:rPr lang="en-US" dirty="0"/>
              <a:t>?</a:t>
            </a:r>
          </a:p>
        </p:txBody>
      </p:sp>
    </p:spTree>
    <p:extLst>
      <p:ext uri="{BB962C8B-B14F-4D97-AF65-F5344CB8AC3E}">
        <p14:creationId xmlns:p14="http://schemas.microsoft.com/office/powerpoint/2010/main" val="3857193227"/>
      </p:ext>
    </p:extLst>
  </p:cSld>
  <p:clrMapOvr>
    <a:masterClrMapping/>
  </p:clrMapOvr>
  <mc:AlternateContent xmlns:mc="http://schemas.openxmlformats.org/markup-compatibility/2006" xmlns:p14="http://schemas.microsoft.com/office/powerpoint/2010/main">
    <mc:Choice Requires="p14">
      <p:transition spd="slow" p14:dur="2000" advTm="60289"/>
    </mc:Choice>
    <mc:Fallback xmlns="">
      <p:transition spd="slow" advTm="60289"/>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0"/>
          <p:cNvSpPr/>
          <p:nvPr/>
        </p:nvSpPr>
        <p:spPr>
          <a:xfrm>
            <a:off x="3378528" y="1201736"/>
            <a:ext cx="4600501"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21" name="Google Shape;321;p30"/>
          <p:cNvSpPr/>
          <p:nvPr/>
        </p:nvSpPr>
        <p:spPr>
          <a:xfrm>
            <a:off x="2314423" y="2062287"/>
            <a:ext cx="755026" cy="764292"/>
          </a:xfrm>
          <a:custGeom>
            <a:avLst/>
            <a:gdLst/>
            <a:ahLst/>
            <a:cxnLst/>
            <a:rect l="l" t="t" r="r" b="b"/>
            <a:pathLst>
              <a:path w="1360408" h="1377102" extrusionOk="0">
                <a:moveTo>
                  <a:pt x="723965" y="140"/>
                </a:moveTo>
                <a:cubicBezTo>
                  <a:pt x="638225" y="-1322"/>
                  <a:pt x="552595" y="8600"/>
                  <a:pt x="469819" y="34039"/>
                </a:cubicBezTo>
                <a:cubicBezTo>
                  <a:pt x="440284" y="43119"/>
                  <a:pt x="411336" y="54223"/>
                  <a:pt x="383291" y="67185"/>
                </a:cubicBezTo>
                <a:cubicBezTo>
                  <a:pt x="347489" y="83729"/>
                  <a:pt x="313040" y="103513"/>
                  <a:pt x="280821" y="126263"/>
                </a:cubicBezTo>
                <a:cubicBezTo>
                  <a:pt x="241930" y="153721"/>
                  <a:pt x="206092" y="185568"/>
                  <a:pt x="174306" y="221013"/>
                </a:cubicBezTo>
                <a:cubicBezTo>
                  <a:pt x="79641" y="326568"/>
                  <a:pt x="23113" y="462306"/>
                  <a:pt x="5803" y="602424"/>
                </a:cubicBezTo>
                <a:cubicBezTo>
                  <a:pt x="-1030" y="657705"/>
                  <a:pt x="-1714" y="713682"/>
                  <a:pt x="3147" y="769154"/>
                </a:cubicBezTo>
                <a:cubicBezTo>
                  <a:pt x="13911" y="892039"/>
                  <a:pt x="55044" y="1012738"/>
                  <a:pt x="131040" y="1110840"/>
                </a:cubicBezTo>
                <a:cubicBezTo>
                  <a:pt x="175569" y="1168323"/>
                  <a:pt x="231109" y="1217427"/>
                  <a:pt x="292078" y="1256827"/>
                </a:cubicBezTo>
                <a:cubicBezTo>
                  <a:pt x="415655" y="1336689"/>
                  <a:pt x="564278" y="1379433"/>
                  <a:pt x="711440" y="1377004"/>
                </a:cubicBezTo>
                <a:cubicBezTo>
                  <a:pt x="768530" y="1376065"/>
                  <a:pt x="825642" y="1368050"/>
                  <a:pt x="880324" y="1351452"/>
                </a:cubicBezTo>
                <a:cubicBezTo>
                  <a:pt x="936848" y="1334296"/>
                  <a:pt x="990716" y="1308688"/>
                  <a:pt x="1040480" y="1276943"/>
                </a:cubicBezTo>
                <a:cubicBezTo>
                  <a:pt x="1151843" y="1205898"/>
                  <a:pt x="1244076" y="1103501"/>
                  <a:pt x="1299811" y="983453"/>
                </a:cubicBezTo>
                <a:cubicBezTo>
                  <a:pt x="1343352" y="889667"/>
                  <a:pt x="1364439" y="786103"/>
                  <a:pt x="1359771" y="682751"/>
                </a:cubicBezTo>
                <a:cubicBezTo>
                  <a:pt x="1357541" y="633307"/>
                  <a:pt x="1350392" y="583835"/>
                  <a:pt x="1335612" y="536516"/>
                </a:cubicBezTo>
                <a:cubicBezTo>
                  <a:pt x="1317590" y="478822"/>
                  <a:pt x="1289006" y="424533"/>
                  <a:pt x="1253257" y="375854"/>
                </a:cubicBezTo>
                <a:cubicBezTo>
                  <a:pt x="1211869" y="319492"/>
                  <a:pt x="1160733" y="270461"/>
                  <a:pt x="1102590" y="231640"/>
                </a:cubicBezTo>
                <a:cubicBezTo>
                  <a:pt x="1034703" y="186313"/>
                  <a:pt x="957967" y="154940"/>
                  <a:pt x="878045" y="138533"/>
                </a:cubicBezTo>
                <a:cubicBezTo>
                  <a:pt x="788205" y="120090"/>
                  <a:pt x="694733" y="120887"/>
                  <a:pt x="605177" y="140557"/>
                </a:cubicBezTo>
                <a:cubicBezTo>
                  <a:pt x="532084" y="156612"/>
                  <a:pt x="461942" y="184580"/>
                  <a:pt x="397330" y="222276"/>
                </a:cubicBezTo>
                <a:cubicBezTo>
                  <a:pt x="363427" y="242060"/>
                  <a:pt x="331252" y="264535"/>
                  <a:pt x="300430" y="288820"/>
                </a:cubicBezTo>
                <a:cubicBezTo>
                  <a:pt x="273595" y="310222"/>
                  <a:pt x="269162" y="349274"/>
                  <a:pt x="290564" y="376105"/>
                </a:cubicBezTo>
                <a:cubicBezTo>
                  <a:pt x="311963" y="402940"/>
                  <a:pt x="351015" y="407377"/>
                  <a:pt x="377850" y="385975"/>
                </a:cubicBezTo>
                <a:cubicBezTo>
                  <a:pt x="452700" y="325475"/>
                  <a:pt x="537650" y="279853"/>
                  <a:pt x="631744" y="257953"/>
                </a:cubicBezTo>
                <a:cubicBezTo>
                  <a:pt x="706849" y="240473"/>
                  <a:pt x="785512" y="238688"/>
                  <a:pt x="861221" y="253524"/>
                </a:cubicBezTo>
                <a:cubicBezTo>
                  <a:pt x="925331" y="266089"/>
                  <a:pt x="987251" y="290079"/>
                  <a:pt x="1042880" y="324366"/>
                </a:cubicBezTo>
                <a:cubicBezTo>
                  <a:pt x="1090361" y="353634"/>
                  <a:pt x="1133724" y="389893"/>
                  <a:pt x="1168753" y="433414"/>
                </a:cubicBezTo>
                <a:cubicBezTo>
                  <a:pt x="1203672" y="476798"/>
                  <a:pt x="1229709" y="527145"/>
                  <a:pt x="1244400" y="580916"/>
                </a:cubicBezTo>
                <a:cubicBezTo>
                  <a:pt x="1251189" y="605747"/>
                  <a:pt x="1255297" y="631234"/>
                  <a:pt x="1257937" y="656818"/>
                </a:cubicBezTo>
                <a:cubicBezTo>
                  <a:pt x="1266094" y="735842"/>
                  <a:pt x="1257589" y="816371"/>
                  <a:pt x="1232385" y="891739"/>
                </a:cubicBezTo>
                <a:cubicBezTo>
                  <a:pt x="1192750" y="1010256"/>
                  <a:pt x="1113730" y="1114402"/>
                  <a:pt x="1013531" y="1188515"/>
                </a:cubicBezTo>
                <a:cubicBezTo>
                  <a:pt x="964342" y="1224900"/>
                  <a:pt x="909628" y="1254382"/>
                  <a:pt x="851355" y="1273275"/>
                </a:cubicBezTo>
                <a:cubicBezTo>
                  <a:pt x="759179" y="1303154"/>
                  <a:pt x="658672" y="1304134"/>
                  <a:pt x="564064" y="1285921"/>
                </a:cubicBezTo>
                <a:cubicBezTo>
                  <a:pt x="460096" y="1265911"/>
                  <a:pt x="360168" y="1221228"/>
                  <a:pt x="277784" y="1154487"/>
                </a:cubicBezTo>
                <a:cubicBezTo>
                  <a:pt x="231239" y="1116778"/>
                  <a:pt x="190337" y="1071751"/>
                  <a:pt x="157102" y="1021911"/>
                </a:cubicBezTo>
                <a:cubicBezTo>
                  <a:pt x="134392" y="987854"/>
                  <a:pt x="115046" y="951267"/>
                  <a:pt x="100173" y="913117"/>
                </a:cubicBezTo>
                <a:cubicBezTo>
                  <a:pt x="74791" y="848007"/>
                  <a:pt x="61963" y="778481"/>
                  <a:pt x="58680" y="708813"/>
                </a:cubicBezTo>
                <a:cubicBezTo>
                  <a:pt x="50697" y="539322"/>
                  <a:pt x="103031" y="368410"/>
                  <a:pt x="216937" y="240874"/>
                </a:cubicBezTo>
                <a:cubicBezTo>
                  <a:pt x="245092" y="209351"/>
                  <a:pt x="276578" y="180909"/>
                  <a:pt x="310805" y="156118"/>
                </a:cubicBezTo>
                <a:cubicBezTo>
                  <a:pt x="338915" y="135752"/>
                  <a:pt x="368900" y="117924"/>
                  <a:pt x="400115" y="102731"/>
                </a:cubicBezTo>
                <a:cubicBezTo>
                  <a:pt x="533865" y="37641"/>
                  <a:pt x="685896" y="22841"/>
                  <a:pt x="832378" y="38087"/>
                </a:cubicBezTo>
                <a:cubicBezTo>
                  <a:pt x="879558" y="43001"/>
                  <a:pt x="926242" y="51134"/>
                  <a:pt x="972544" y="61363"/>
                </a:cubicBezTo>
                <a:cubicBezTo>
                  <a:pt x="979940" y="63076"/>
                  <a:pt x="987279" y="58514"/>
                  <a:pt x="988991" y="51118"/>
                </a:cubicBezTo>
                <a:cubicBezTo>
                  <a:pt x="990704" y="43726"/>
                  <a:pt x="986137" y="36257"/>
                  <a:pt x="978746" y="34549"/>
                </a:cubicBezTo>
                <a:cubicBezTo>
                  <a:pt x="895520" y="14405"/>
                  <a:pt x="809704" y="1597"/>
                  <a:pt x="723965" y="14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2" name="Google Shape;322;p30"/>
          <p:cNvSpPr/>
          <p:nvPr/>
        </p:nvSpPr>
        <p:spPr>
          <a:xfrm rot="2700000">
            <a:off x="2314369" y="2962925"/>
            <a:ext cx="755134" cy="764400"/>
          </a:xfrm>
          <a:custGeom>
            <a:avLst/>
            <a:gdLst/>
            <a:ahLst/>
            <a:cxnLst/>
            <a:rect l="l" t="t" r="r" b="b"/>
            <a:pathLst>
              <a:path w="1360408" h="1377102" extrusionOk="0">
                <a:moveTo>
                  <a:pt x="723965" y="140"/>
                </a:moveTo>
                <a:cubicBezTo>
                  <a:pt x="638225" y="-1322"/>
                  <a:pt x="552595" y="8600"/>
                  <a:pt x="469819" y="34039"/>
                </a:cubicBezTo>
                <a:cubicBezTo>
                  <a:pt x="440284" y="43119"/>
                  <a:pt x="411336" y="54223"/>
                  <a:pt x="383291" y="67185"/>
                </a:cubicBezTo>
                <a:cubicBezTo>
                  <a:pt x="347489" y="83729"/>
                  <a:pt x="313040" y="103513"/>
                  <a:pt x="280821" y="126263"/>
                </a:cubicBezTo>
                <a:cubicBezTo>
                  <a:pt x="241930" y="153721"/>
                  <a:pt x="206092" y="185568"/>
                  <a:pt x="174306" y="221013"/>
                </a:cubicBezTo>
                <a:cubicBezTo>
                  <a:pt x="79641" y="326568"/>
                  <a:pt x="23113" y="462306"/>
                  <a:pt x="5803" y="602424"/>
                </a:cubicBezTo>
                <a:cubicBezTo>
                  <a:pt x="-1030" y="657705"/>
                  <a:pt x="-1714" y="713682"/>
                  <a:pt x="3147" y="769154"/>
                </a:cubicBezTo>
                <a:cubicBezTo>
                  <a:pt x="13911" y="892039"/>
                  <a:pt x="55044" y="1012738"/>
                  <a:pt x="131040" y="1110840"/>
                </a:cubicBezTo>
                <a:cubicBezTo>
                  <a:pt x="175569" y="1168323"/>
                  <a:pt x="231109" y="1217427"/>
                  <a:pt x="292078" y="1256827"/>
                </a:cubicBezTo>
                <a:cubicBezTo>
                  <a:pt x="415655" y="1336689"/>
                  <a:pt x="564278" y="1379433"/>
                  <a:pt x="711440" y="1377004"/>
                </a:cubicBezTo>
                <a:cubicBezTo>
                  <a:pt x="768530" y="1376065"/>
                  <a:pt x="825642" y="1368050"/>
                  <a:pt x="880324" y="1351452"/>
                </a:cubicBezTo>
                <a:cubicBezTo>
                  <a:pt x="936848" y="1334296"/>
                  <a:pt x="990716" y="1308688"/>
                  <a:pt x="1040480" y="1276943"/>
                </a:cubicBezTo>
                <a:cubicBezTo>
                  <a:pt x="1151843" y="1205898"/>
                  <a:pt x="1244076" y="1103501"/>
                  <a:pt x="1299811" y="983453"/>
                </a:cubicBezTo>
                <a:cubicBezTo>
                  <a:pt x="1343352" y="889667"/>
                  <a:pt x="1364439" y="786103"/>
                  <a:pt x="1359771" y="682751"/>
                </a:cubicBezTo>
                <a:cubicBezTo>
                  <a:pt x="1357541" y="633307"/>
                  <a:pt x="1350392" y="583835"/>
                  <a:pt x="1335612" y="536516"/>
                </a:cubicBezTo>
                <a:cubicBezTo>
                  <a:pt x="1317590" y="478822"/>
                  <a:pt x="1289006" y="424533"/>
                  <a:pt x="1253257" y="375854"/>
                </a:cubicBezTo>
                <a:cubicBezTo>
                  <a:pt x="1211869" y="319492"/>
                  <a:pt x="1160733" y="270461"/>
                  <a:pt x="1102590" y="231640"/>
                </a:cubicBezTo>
                <a:cubicBezTo>
                  <a:pt x="1034703" y="186313"/>
                  <a:pt x="957967" y="154940"/>
                  <a:pt x="878045" y="138533"/>
                </a:cubicBezTo>
                <a:cubicBezTo>
                  <a:pt x="788205" y="120090"/>
                  <a:pt x="694733" y="120887"/>
                  <a:pt x="605177" y="140557"/>
                </a:cubicBezTo>
                <a:cubicBezTo>
                  <a:pt x="532084" y="156612"/>
                  <a:pt x="461942" y="184580"/>
                  <a:pt x="397330" y="222276"/>
                </a:cubicBezTo>
                <a:cubicBezTo>
                  <a:pt x="363427" y="242060"/>
                  <a:pt x="331252" y="264535"/>
                  <a:pt x="300430" y="288820"/>
                </a:cubicBezTo>
                <a:cubicBezTo>
                  <a:pt x="273595" y="310222"/>
                  <a:pt x="269162" y="349274"/>
                  <a:pt x="290564" y="376105"/>
                </a:cubicBezTo>
                <a:cubicBezTo>
                  <a:pt x="311963" y="402940"/>
                  <a:pt x="351015" y="407377"/>
                  <a:pt x="377850" y="385975"/>
                </a:cubicBezTo>
                <a:cubicBezTo>
                  <a:pt x="452700" y="325475"/>
                  <a:pt x="537650" y="279853"/>
                  <a:pt x="631744" y="257953"/>
                </a:cubicBezTo>
                <a:cubicBezTo>
                  <a:pt x="706849" y="240473"/>
                  <a:pt x="785512" y="238688"/>
                  <a:pt x="861221" y="253524"/>
                </a:cubicBezTo>
                <a:cubicBezTo>
                  <a:pt x="925331" y="266089"/>
                  <a:pt x="987251" y="290079"/>
                  <a:pt x="1042880" y="324366"/>
                </a:cubicBezTo>
                <a:cubicBezTo>
                  <a:pt x="1090361" y="353634"/>
                  <a:pt x="1133724" y="389893"/>
                  <a:pt x="1168753" y="433414"/>
                </a:cubicBezTo>
                <a:cubicBezTo>
                  <a:pt x="1203672" y="476798"/>
                  <a:pt x="1229709" y="527145"/>
                  <a:pt x="1244400" y="580916"/>
                </a:cubicBezTo>
                <a:cubicBezTo>
                  <a:pt x="1251189" y="605747"/>
                  <a:pt x="1255297" y="631234"/>
                  <a:pt x="1257937" y="656818"/>
                </a:cubicBezTo>
                <a:cubicBezTo>
                  <a:pt x="1266094" y="735842"/>
                  <a:pt x="1257589" y="816371"/>
                  <a:pt x="1232385" y="891739"/>
                </a:cubicBezTo>
                <a:cubicBezTo>
                  <a:pt x="1192750" y="1010256"/>
                  <a:pt x="1113730" y="1114402"/>
                  <a:pt x="1013531" y="1188515"/>
                </a:cubicBezTo>
                <a:cubicBezTo>
                  <a:pt x="964342" y="1224900"/>
                  <a:pt x="909628" y="1254382"/>
                  <a:pt x="851355" y="1273275"/>
                </a:cubicBezTo>
                <a:cubicBezTo>
                  <a:pt x="759179" y="1303154"/>
                  <a:pt x="658672" y="1304134"/>
                  <a:pt x="564064" y="1285921"/>
                </a:cubicBezTo>
                <a:cubicBezTo>
                  <a:pt x="460096" y="1265911"/>
                  <a:pt x="360168" y="1221228"/>
                  <a:pt x="277784" y="1154487"/>
                </a:cubicBezTo>
                <a:cubicBezTo>
                  <a:pt x="231239" y="1116778"/>
                  <a:pt x="190337" y="1071751"/>
                  <a:pt x="157102" y="1021911"/>
                </a:cubicBezTo>
                <a:cubicBezTo>
                  <a:pt x="134392" y="987854"/>
                  <a:pt x="115046" y="951267"/>
                  <a:pt x="100173" y="913117"/>
                </a:cubicBezTo>
                <a:cubicBezTo>
                  <a:pt x="74791" y="848007"/>
                  <a:pt x="61963" y="778481"/>
                  <a:pt x="58680" y="708813"/>
                </a:cubicBezTo>
                <a:cubicBezTo>
                  <a:pt x="50697" y="539322"/>
                  <a:pt x="103031" y="368410"/>
                  <a:pt x="216937" y="240874"/>
                </a:cubicBezTo>
                <a:cubicBezTo>
                  <a:pt x="245092" y="209351"/>
                  <a:pt x="276578" y="180909"/>
                  <a:pt x="310805" y="156118"/>
                </a:cubicBezTo>
                <a:cubicBezTo>
                  <a:pt x="338915" y="135752"/>
                  <a:pt x="368900" y="117924"/>
                  <a:pt x="400115" y="102731"/>
                </a:cubicBezTo>
                <a:cubicBezTo>
                  <a:pt x="533865" y="37641"/>
                  <a:pt x="685896" y="22841"/>
                  <a:pt x="832378" y="38087"/>
                </a:cubicBezTo>
                <a:cubicBezTo>
                  <a:pt x="879558" y="43001"/>
                  <a:pt x="926242" y="51134"/>
                  <a:pt x="972544" y="61363"/>
                </a:cubicBezTo>
                <a:cubicBezTo>
                  <a:pt x="979940" y="63076"/>
                  <a:pt x="987279" y="58514"/>
                  <a:pt x="988991" y="51118"/>
                </a:cubicBezTo>
                <a:cubicBezTo>
                  <a:pt x="990704" y="43726"/>
                  <a:pt x="986137" y="36257"/>
                  <a:pt x="978746" y="34549"/>
                </a:cubicBezTo>
                <a:cubicBezTo>
                  <a:pt x="895520" y="14405"/>
                  <a:pt x="809704" y="1597"/>
                  <a:pt x="723965" y="14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3" name="Google Shape;323;p30"/>
          <p:cNvSpPr/>
          <p:nvPr/>
        </p:nvSpPr>
        <p:spPr>
          <a:xfrm rot="6452310">
            <a:off x="2313853" y="3844889"/>
            <a:ext cx="756167" cy="765446"/>
          </a:xfrm>
          <a:custGeom>
            <a:avLst/>
            <a:gdLst/>
            <a:ahLst/>
            <a:cxnLst/>
            <a:rect l="l" t="t" r="r" b="b"/>
            <a:pathLst>
              <a:path w="1360408" h="1377102" extrusionOk="0">
                <a:moveTo>
                  <a:pt x="723965" y="140"/>
                </a:moveTo>
                <a:cubicBezTo>
                  <a:pt x="638225" y="-1322"/>
                  <a:pt x="552595" y="8600"/>
                  <a:pt x="469819" y="34039"/>
                </a:cubicBezTo>
                <a:cubicBezTo>
                  <a:pt x="440284" y="43119"/>
                  <a:pt x="411336" y="54223"/>
                  <a:pt x="383291" y="67185"/>
                </a:cubicBezTo>
                <a:cubicBezTo>
                  <a:pt x="347489" y="83729"/>
                  <a:pt x="313040" y="103513"/>
                  <a:pt x="280821" y="126263"/>
                </a:cubicBezTo>
                <a:cubicBezTo>
                  <a:pt x="241930" y="153721"/>
                  <a:pt x="206092" y="185568"/>
                  <a:pt x="174306" y="221013"/>
                </a:cubicBezTo>
                <a:cubicBezTo>
                  <a:pt x="79641" y="326568"/>
                  <a:pt x="23113" y="462306"/>
                  <a:pt x="5803" y="602424"/>
                </a:cubicBezTo>
                <a:cubicBezTo>
                  <a:pt x="-1030" y="657705"/>
                  <a:pt x="-1714" y="713682"/>
                  <a:pt x="3147" y="769154"/>
                </a:cubicBezTo>
                <a:cubicBezTo>
                  <a:pt x="13911" y="892039"/>
                  <a:pt x="55044" y="1012738"/>
                  <a:pt x="131040" y="1110840"/>
                </a:cubicBezTo>
                <a:cubicBezTo>
                  <a:pt x="175569" y="1168323"/>
                  <a:pt x="231109" y="1217427"/>
                  <a:pt x="292078" y="1256827"/>
                </a:cubicBezTo>
                <a:cubicBezTo>
                  <a:pt x="415655" y="1336689"/>
                  <a:pt x="564278" y="1379433"/>
                  <a:pt x="711440" y="1377004"/>
                </a:cubicBezTo>
                <a:cubicBezTo>
                  <a:pt x="768530" y="1376065"/>
                  <a:pt x="825642" y="1368050"/>
                  <a:pt x="880324" y="1351452"/>
                </a:cubicBezTo>
                <a:cubicBezTo>
                  <a:pt x="936848" y="1334296"/>
                  <a:pt x="990716" y="1308688"/>
                  <a:pt x="1040480" y="1276943"/>
                </a:cubicBezTo>
                <a:cubicBezTo>
                  <a:pt x="1151843" y="1205898"/>
                  <a:pt x="1244076" y="1103501"/>
                  <a:pt x="1299811" y="983453"/>
                </a:cubicBezTo>
                <a:cubicBezTo>
                  <a:pt x="1343352" y="889667"/>
                  <a:pt x="1364439" y="786103"/>
                  <a:pt x="1359771" y="682751"/>
                </a:cubicBezTo>
                <a:cubicBezTo>
                  <a:pt x="1357541" y="633307"/>
                  <a:pt x="1350392" y="583835"/>
                  <a:pt x="1335612" y="536516"/>
                </a:cubicBezTo>
                <a:cubicBezTo>
                  <a:pt x="1317590" y="478822"/>
                  <a:pt x="1289006" y="424533"/>
                  <a:pt x="1253257" y="375854"/>
                </a:cubicBezTo>
                <a:cubicBezTo>
                  <a:pt x="1211869" y="319492"/>
                  <a:pt x="1160733" y="270461"/>
                  <a:pt x="1102590" y="231640"/>
                </a:cubicBezTo>
                <a:cubicBezTo>
                  <a:pt x="1034703" y="186313"/>
                  <a:pt x="957967" y="154940"/>
                  <a:pt x="878045" y="138533"/>
                </a:cubicBezTo>
                <a:cubicBezTo>
                  <a:pt x="788205" y="120090"/>
                  <a:pt x="694733" y="120887"/>
                  <a:pt x="605177" y="140557"/>
                </a:cubicBezTo>
                <a:cubicBezTo>
                  <a:pt x="532084" y="156612"/>
                  <a:pt x="461942" y="184580"/>
                  <a:pt x="397330" y="222276"/>
                </a:cubicBezTo>
                <a:cubicBezTo>
                  <a:pt x="363427" y="242060"/>
                  <a:pt x="331252" y="264535"/>
                  <a:pt x="300430" y="288820"/>
                </a:cubicBezTo>
                <a:cubicBezTo>
                  <a:pt x="273595" y="310222"/>
                  <a:pt x="269162" y="349274"/>
                  <a:pt x="290564" y="376105"/>
                </a:cubicBezTo>
                <a:cubicBezTo>
                  <a:pt x="311963" y="402940"/>
                  <a:pt x="351015" y="407377"/>
                  <a:pt x="377850" y="385975"/>
                </a:cubicBezTo>
                <a:cubicBezTo>
                  <a:pt x="452700" y="325475"/>
                  <a:pt x="537650" y="279853"/>
                  <a:pt x="631744" y="257953"/>
                </a:cubicBezTo>
                <a:cubicBezTo>
                  <a:pt x="706849" y="240473"/>
                  <a:pt x="785512" y="238688"/>
                  <a:pt x="861221" y="253524"/>
                </a:cubicBezTo>
                <a:cubicBezTo>
                  <a:pt x="925331" y="266089"/>
                  <a:pt x="987251" y="290079"/>
                  <a:pt x="1042880" y="324366"/>
                </a:cubicBezTo>
                <a:cubicBezTo>
                  <a:pt x="1090361" y="353634"/>
                  <a:pt x="1133724" y="389893"/>
                  <a:pt x="1168753" y="433414"/>
                </a:cubicBezTo>
                <a:cubicBezTo>
                  <a:pt x="1203672" y="476798"/>
                  <a:pt x="1229709" y="527145"/>
                  <a:pt x="1244400" y="580916"/>
                </a:cubicBezTo>
                <a:cubicBezTo>
                  <a:pt x="1251189" y="605747"/>
                  <a:pt x="1255297" y="631234"/>
                  <a:pt x="1257937" y="656818"/>
                </a:cubicBezTo>
                <a:cubicBezTo>
                  <a:pt x="1266094" y="735842"/>
                  <a:pt x="1257589" y="816371"/>
                  <a:pt x="1232385" y="891739"/>
                </a:cubicBezTo>
                <a:cubicBezTo>
                  <a:pt x="1192750" y="1010256"/>
                  <a:pt x="1113730" y="1114402"/>
                  <a:pt x="1013531" y="1188515"/>
                </a:cubicBezTo>
                <a:cubicBezTo>
                  <a:pt x="964342" y="1224900"/>
                  <a:pt x="909628" y="1254382"/>
                  <a:pt x="851355" y="1273275"/>
                </a:cubicBezTo>
                <a:cubicBezTo>
                  <a:pt x="759179" y="1303154"/>
                  <a:pt x="658672" y="1304134"/>
                  <a:pt x="564064" y="1285921"/>
                </a:cubicBezTo>
                <a:cubicBezTo>
                  <a:pt x="460096" y="1265911"/>
                  <a:pt x="360168" y="1221228"/>
                  <a:pt x="277784" y="1154487"/>
                </a:cubicBezTo>
                <a:cubicBezTo>
                  <a:pt x="231239" y="1116778"/>
                  <a:pt x="190337" y="1071751"/>
                  <a:pt x="157102" y="1021911"/>
                </a:cubicBezTo>
                <a:cubicBezTo>
                  <a:pt x="134392" y="987854"/>
                  <a:pt x="115046" y="951267"/>
                  <a:pt x="100173" y="913117"/>
                </a:cubicBezTo>
                <a:cubicBezTo>
                  <a:pt x="74791" y="848007"/>
                  <a:pt x="61963" y="778481"/>
                  <a:pt x="58680" y="708813"/>
                </a:cubicBezTo>
                <a:cubicBezTo>
                  <a:pt x="50697" y="539322"/>
                  <a:pt x="103031" y="368410"/>
                  <a:pt x="216937" y="240874"/>
                </a:cubicBezTo>
                <a:cubicBezTo>
                  <a:pt x="245092" y="209351"/>
                  <a:pt x="276578" y="180909"/>
                  <a:pt x="310805" y="156118"/>
                </a:cubicBezTo>
                <a:cubicBezTo>
                  <a:pt x="338915" y="135752"/>
                  <a:pt x="368900" y="117924"/>
                  <a:pt x="400115" y="102731"/>
                </a:cubicBezTo>
                <a:cubicBezTo>
                  <a:pt x="533865" y="37641"/>
                  <a:pt x="685896" y="22841"/>
                  <a:pt x="832378" y="38087"/>
                </a:cubicBezTo>
                <a:cubicBezTo>
                  <a:pt x="879558" y="43001"/>
                  <a:pt x="926242" y="51134"/>
                  <a:pt x="972544" y="61363"/>
                </a:cubicBezTo>
                <a:cubicBezTo>
                  <a:pt x="979940" y="63076"/>
                  <a:pt x="987279" y="58514"/>
                  <a:pt x="988991" y="51118"/>
                </a:cubicBezTo>
                <a:cubicBezTo>
                  <a:pt x="990704" y="43726"/>
                  <a:pt x="986137" y="36257"/>
                  <a:pt x="978746" y="34549"/>
                </a:cubicBezTo>
                <a:cubicBezTo>
                  <a:pt x="895520" y="14405"/>
                  <a:pt x="809704" y="1597"/>
                  <a:pt x="723965" y="14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4" name="Google Shape;324;p30"/>
          <p:cNvSpPr/>
          <p:nvPr/>
        </p:nvSpPr>
        <p:spPr>
          <a:xfrm rot="-3249741">
            <a:off x="2314624" y="4705982"/>
            <a:ext cx="755149" cy="764416"/>
          </a:xfrm>
          <a:custGeom>
            <a:avLst/>
            <a:gdLst/>
            <a:ahLst/>
            <a:cxnLst/>
            <a:rect l="l" t="t" r="r" b="b"/>
            <a:pathLst>
              <a:path w="1360408" h="1377102" extrusionOk="0">
                <a:moveTo>
                  <a:pt x="723965" y="140"/>
                </a:moveTo>
                <a:cubicBezTo>
                  <a:pt x="638225" y="-1322"/>
                  <a:pt x="552595" y="8600"/>
                  <a:pt x="469819" y="34039"/>
                </a:cubicBezTo>
                <a:cubicBezTo>
                  <a:pt x="440284" y="43119"/>
                  <a:pt x="411336" y="54223"/>
                  <a:pt x="383291" y="67185"/>
                </a:cubicBezTo>
                <a:cubicBezTo>
                  <a:pt x="347489" y="83729"/>
                  <a:pt x="313040" y="103513"/>
                  <a:pt x="280821" y="126263"/>
                </a:cubicBezTo>
                <a:cubicBezTo>
                  <a:pt x="241930" y="153721"/>
                  <a:pt x="206092" y="185568"/>
                  <a:pt x="174306" y="221013"/>
                </a:cubicBezTo>
                <a:cubicBezTo>
                  <a:pt x="79641" y="326568"/>
                  <a:pt x="23113" y="462306"/>
                  <a:pt x="5803" y="602424"/>
                </a:cubicBezTo>
                <a:cubicBezTo>
                  <a:pt x="-1030" y="657705"/>
                  <a:pt x="-1714" y="713682"/>
                  <a:pt x="3147" y="769154"/>
                </a:cubicBezTo>
                <a:cubicBezTo>
                  <a:pt x="13911" y="892039"/>
                  <a:pt x="55044" y="1012738"/>
                  <a:pt x="131040" y="1110840"/>
                </a:cubicBezTo>
                <a:cubicBezTo>
                  <a:pt x="175569" y="1168323"/>
                  <a:pt x="231109" y="1217427"/>
                  <a:pt x="292078" y="1256827"/>
                </a:cubicBezTo>
                <a:cubicBezTo>
                  <a:pt x="415655" y="1336689"/>
                  <a:pt x="564278" y="1379433"/>
                  <a:pt x="711440" y="1377004"/>
                </a:cubicBezTo>
                <a:cubicBezTo>
                  <a:pt x="768530" y="1376065"/>
                  <a:pt x="825642" y="1368050"/>
                  <a:pt x="880324" y="1351452"/>
                </a:cubicBezTo>
                <a:cubicBezTo>
                  <a:pt x="936848" y="1334296"/>
                  <a:pt x="990716" y="1308688"/>
                  <a:pt x="1040480" y="1276943"/>
                </a:cubicBezTo>
                <a:cubicBezTo>
                  <a:pt x="1151843" y="1205898"/>
                  <a:pt x="1244076" y="1103501"/>
                  <a:pt x="1299811" y="983453"/>
                </a:cubicBezTo>
                <a:cubicBezTo>
                  <a:pt x="1343352" y="889667"/>
                  <a:pt x="1364439" y="786103"/>
                  <a:pt x="1359771" y="682751"/>
                </a:cubicBezTo>
                <a:cubicBezTo>
                  <a:pt x="1357541" y="633307"/>
                  <a:pt x="1350392" y="583835"/>
                  <a:pt x="1335612" y="536516"/>
                </a:cubicBezTo>
                <a:cubicBezTo>
                  <a:pt x="1317590" y="478822"/>
                  <a:pt x="1289006" y="424533"/>
                  <a:pt x="1253257" y="375854"/>
                </a:cubicBezTo>
                <a:cubicBezTo>
                  <a:pt x="1211869" y="319492"/>
                  <a:pt x="1160733" y="270461"/>
                  <a:pt x="1102590" y="231640"/>
                </a:cubicBezTo>
                <a:cubicBezTo>
                  <a:pt x="1034703" y="186313"/>
                  <a:pt x="957967" y="154940"/>
                  <a:pt x="878045" y="138533"/>
                </a:cubicBezTo>
                <a:cubicBezTo>
                  <a:pt x="788205" y="120090"/>
                  <a:pt x="694733" y="120887"/>
                  <a:pt x="605177" y="140557"/>
                </a:cubicBezTo>
                <a:cubicBezTo>
                  <a:pt x="532084" y="156612"/>
                  <a:pt x="461942" y="184580"/>
                  <a:pt x="397330" y="222276"/>
                </a:cubicBezTo>
                <a:cubicBezTo>
                  <a:pt x="363427" y="242060"/>
                  <a:pt x="331252" y="264535"/>
                  <a:pt x="300430" y="288820"/>
                </a:cubicBezTo>
                <a:cubicBezTo>
                  <a:pt x="273595" y="310222"/>
                  <a:pt x="269162" y="349274"/>
                  <a:pt x="290564" y="376105"/>
                </a:cubicBezTo>
                <a:cubicBezTo>
                  <a:pt x="311963" y="402940"/>
                  <a:pt x="351015" y="407377"/>
                  <a:pt x="377850" y="385975"/>
                </a:cubicBezTo>
                <a:cubicBezTo>
                  <a:pt x="452700" y="325475"/>
                  <a:pt x="537650" y="279853"/>
                  <a:pt x="631744" y="257953"/>
                </a:cubicBezTo>
                <a:cubicBezTo>
                  <a:pt x="706849" y="240473"/>
                  <a:pt x="785512" y="238688"/>
                  <a:pt x="861221" y="253524"/>
                </a:cubicBezTo>
                <a:cubicBezTo>
                  <a:pt x="925331" y="266089"/>
                  <a:pt x="987251" y="290079"/>
                  <a:pt x="1042880" y="324366"/>
                </a:cubicBezTo>
                <a:cubicBezTo>
                  <a:pt x="1090361" y="353634"/>
                  <a:pt x="1133724" y="389893"/>
                  <a:pt x="1168753" y="433414"/>
                </a:cubicBezTo>
                <a:cubicBezTo>
                  <a:pt x="1203672" y="476798"/>
                  <a:pt x="1229709" y="527145"/>
                  <a:pt x="1244400" y="580916"/>
                </a:cubicBezTo>
                <a:cubicBezTo>
                  <a:pt x="1251189" y="605747"/>
                  <a:pt x="1255297" y="631234"/>
                  <a:pt x="1257937" y="656818"/>
                </a:cubicBezTo>
                <a:cubicBezTo>
                  <a:pt x="1266094" y="735842"/>
                  <a:pt x="1257589" y="816371"/>
                  <a:pt x="1232385" y="891739"/>
                </a:cubicBezTo>
                <a:cubicBezTo>
                  <a:pt x="1192750" y="1010256"/>
                  <a:pt x="1113730" y="1114402"/>
                  <a:pt x="1013531" y="1188515"/>
                </a:cubicBezTo>
                <a:cubicBezTo>
                  <a:pt x="964342" y="1224900"/>
                  <a:pt x="909628" y="1254382"/>
                  <a:pt x="851355" y="1273275"/>
                </a:cubicBezTo>
                <a:cubicBezTo>
                  <a:pt x="759179" y="1303154"/>
                  <a:pt x="658672" y="1304134"/>
                  <a:pt x="564064" y="1285921"/>
                </a:cubicBezTo>
                <a:cubicBezTo>
                  <a:pt x="460096" y="1265911"/>
                  <a:pt x="360168" y="1221228"/>
                  <a:pt x="277784" y="1154487"/>
                </a:cubicBezTo>
                <a:cubicBezTo>
                  <a:pt x="231239" y="1116778"/>
                  <a:pt x="190337" y="1071751"/>
                  <a:pt x="157102" y="1021911"/>
                </a:cubicBezTo>
                <a:cubicBezTo>
                  <a:pt x="134392" y="987854"/>
                  <a:pt x="115046" y="951267"/>
                  <a:pt x="100173" y="913117"/>
                </a:cubicBezTo>
                <a:cubicBezTo>
                  <a:pt x="74791" y="848007"/>
                  <a:pt x="61963" y="778481"/>
                  <a:pt x="58680" y="708813"/>
                </a:cubicBezTo>
                <a:cubicBezTo>
                  <a:pt x="50697" y="539322"/>
                  <a:pt x="103031" y="368410"/>
                  <a:pt x="216937" y="240874"/>
                </a:cubicBezTo>
                <a:cubicBezTo>
                  <a:pt x="245092" y="209351"/>
                  <a:pt x="276578" y="180909"/>
                  <a:pt x="310805" y="156118"/>
                </a:cubicBezTo>
                <a:cubicBezTo>
                  <a:pt x="338915" y="135752"/>
                  <a:pt x="368900" y="117924"/>
                  <a:pt x="400115" y="102731"/>
                </a:cubicBezTo>
                <a:cubicBezTo>
                  <a:pt x="533865" y="37641"/>
                  <a:pt x="685896" y="22841"/>
                  <a:pt x="832378" y="38087"/>
                </a:cubicBezTo>
                <a:cubicBezTo>
                  <a:pt x="879558" y="43001"/>
                  <a:pt x="926242" y="51134"/>
                  <a:pt x="972544" y="61363"/>
                </a:cubicBezTo>
                <a:cubicBezTo>
                  <a:pt x="979940" y="63076"/>
                  <a:pt x="987279" y="58514"/>
                  <a:pt x="988991" y="51118"/>
                </a:cubicBezTo>
                <a:cubicBezTo>
                  <a:pt x="990704" y="43726"/>
                  <a:pt x="986137" y="36257"/>
                  <a:pt x="978746" y="34549"/>
                </a:cubicBezTo>
                <a:cubicBezTo>
                  <a:pt x="895520" y="14405"/>
                  <a:pt x="809704" y="1597"/>
                  <a:pt x="723965" y="14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6" name="Google Shape;326;p30"/>
          <p:cNvSpPr txBox="1">
            <a:spLocks noGrp="1"/>
          </p:cNvSpPr>
          <p:nvPr>
            <p:ph type="subTitle" idx="1"/>
          </p:nvPr>
        </p:nvSpPr>
        <p:spPr>
          <a:xfrm>
            <a:off x="3189959" y="2225701"/>
            <a:ext cx="6398700" cy="296100"/>
          </a:xfrm>
          <a:prstGeom prst="rect">
            <a:avLst/>
          </a:prstGeom>
        </p:spPr>
        <p:txBody>
          <a:bodyPr spcFirstLastPara="1" wrap="square" lIns="121900" tIns="121900" rIns="121900" bIns="121900" anchor="t" anchorCtr="0">
            <a:noAutofit/>
          </a:bodyPr>
          <a:lstStyle/>
          <a:p>
            <a:pPr marL="0" lvl="0" indent="0"/>
            <a:r>
              <a:rPr lang="en" dirty="0"/>
              <a:t>Input </a:t>
            </a:r>
            <a:r>
              <a:rPr lang="en-US" dirty="0"/>
              <a:t>Preparation</a:t>
            </a:r>
            <a:endParaRPr dirty="0"/>
          </a:p>
        </p:txBody>
      </p:sp>
      <p:sp>
        <p:nvSpPr>
          <p:cNvPr id="328" name="Google Shape;328;p30"/>
          <p:cNvSpPr txBox="1">
            <a:spLocks noGrp="1"/>
          </p:cNvSpPr>
          <p:nvPr>
            <p:ph type="subTitle" idx="3"/>
          </p:nvPr>
        </p:nvSpPr>
        <p:spPr>
          <a:xfrm>
            <a:off x="3189959" y="3205863"/>
            <a:ext cx="6398700" cy="2961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Prompt dsesign</a:t>
            </a:r>
            <a:endParaRPr dirty="0"/>
          </a:p>
        </p:txBody>
      </p:sp>
      <p:sp>
        <p:nvSpPr>
          <p:cNvPr id="330" name="Google Shape;330;p30"/>
          <p:cNvSpPr txBox="1">
            <a:spLocks noGrp="1"/>
          </p:cNvSpPr>
          <p:nvPr>
            <p:ph type="subTitle" idx="5"/>
          </p:nvPr>
        </p:nvSpPr>
        <p:spPr>
          <a:xfrm>
            <a:off x="3131588" y="4059588"/>
            <a:ext cx="6398700" cy="2961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dirty="0"/>
              <a:t>Strategies in LLM</a:t>
            </a:r>
            <a:endParaRPr dirty="0"/>
          </a:p>
        </p:txBody>
      </p:sp>
      <p:sp>
        <p:nvSpPr>
          <p:cNvPr id="333" name="Google Shape;333;p30"/>
          <p:cNvSpPr txBox="1">
            <a:spLocks noGrp="1"/>
          </p:cNvSpPr>
          <p:nvPr>
            <p:ph type="subTitle" idx="8"/>
          </p:nvPr>
        </p:nvSpPr>
        <p:spPr>
          <a:xfrm>
            <a:off x="3131588" y="4972710"/>
            <a:ext cx="6398700" cy="2961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Evaluation </a:t>
            </a:r>
            <a:endParaRPr dirty="0"/>
          </a:p>
        </p:txBody>
      </p:sp>
      <p:sp>
        <p:nvSpPr>
          <p:cNvPr id="334" name="Google Shape;334;p30"/>
          <p:cNvSpPr/>
          <p:nvPr/>
        </p:nvSpPr>
        <p:spPr>
          <a:xfrm>
            <a:off x="2294779" y="2112038"/>
            <a:ext cx="755100" cy="755100"/>
          </a:xfrm>
          <a:prstGeom prst="ellipse">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chemeClr val="dk2"/>
                </a:solidFill>
                <a:latin typeface="Sriracha"/>
                <a:ea typeface="Sriracha"/>
                <a:cs typeface="Sriracha"/>
                <a:sym typeface="Sriracha"/>
              </a:rPr>
              <a:t>01</a:t>
            </a:r>
            <a:endParaRPr sz="1800" b="1">
              <a:solidFill>
                <a:schemeClr val="dk2"/>
              </a:solidFill>
              <a:latin typeface="Sriracha"/>
              <a:ea typeface="Sriracha"/>
              <a:cs typeface="Sriracha"/>
              <a:sym typeface="Sriracha"/>
            </a:endParaRPr>
          </a:p>
        </p:txBody>
      </p:sp>
      <p:sp>
        <p:nvSpPr>
          <p:cNvPr id="335" name="Google Shape;335;p30"/>
          <p:cNvSpPr/>
          <p:nvPr/>
        </p:nvSpPr>
        <p:spPr>
          <a:xfrm>
            <a:off x="2294779" y="2976363"/>
            <a:ext cx="755100" cy="755100"/>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800" b="1">
                <a:solidFill>
                  <a:schemeClr val="dk2"/>
                </a:solidFill>
                <a:latin typeface="Sriracha"/>
                <a:ea typeface="Sriracha"/>
                <a:cs typeface="Sriracha"/>
                <a:sym typeface="Sriracha"/>
              </a:rPr>
              <a:t>02</a:t>
            </a:r>
            <a:endParaRPr>
              <a:solidFill>
                <a:schemeClr val="dk2"/>
              </a:solidFill>
              <a:latin typeface="Maven Pro Black"/>
              <a:ea typeface="Maven Pro Black"/>
              <a:cs typeface="Maven Pro Black"/>
              <a:sym typeface="Maven Pro Black"/>
            </a:endParaRPr>
          </a:p>
        </p:txBody>
      </p:sp>
      <p:sp>
        <p:nvSpPr>
          <p:cNvPr id="336" name="Google Shape;336;p30"/>
          <p:cNvSpPr/>
          <p:nvPr/>
        </p:nvSpPr>
        <p:spPr>
          <a:xfrm>
            <a:off x="2294779" y="3840688"/>
            <a:ext cx="755100" cy="755100"/>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800" b="1">
                <a:solidFill>
                  <a:schemeClr val="dk2"/>
                </a:solidFill>
                <a:latin typeface="Sriracha"/>
                <a:ea typeface="Sriracha"/>
                <a:cs typeface="Sriracha"/>
                <a:sym typeface="Sriracha"/>
              </a:rPr>
              <a:t>03</a:t>
            </a:r>
            <a:endParaRPr sz="1800" b="1">
              <a:solidFill>
                <a:schemeClr val="dk2"/>
              </a:solidFill>
              <a:latin typeface="Sriracha"/>
              <a:ea typeface="Sriracha"/>
              <a:cs typeface="Sriracha"/>
              <a:sym typeface="Sriracha"/>
            </a:endParaRPr>
          </a:p>
        </p:txBody>
      </p:sp>
      <p:sp>
        <p:nvSpPr>
          <p:cNvPr id="337" name="Google Shape;337;p30"/>
          <p:cNvSpPr/>
          <p:nvPr/>
        </p:nvSpPr>
        <p:spPr>
          <a:xfrm>
            <a:off x="2294779" y="4705013"/>
            <a:ext cx="755100" cy="755100"/>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800" b="1">
                <a:solidFill>
                  <a:schemeClr val="dk2"/>
                </a:solidFill>
                <a:latin typeface="Sriracha"/>
                <a:ea typeface="Sriracha"/>
                <a:cs typeface="Sriracha"/>
                <a:sym typeface="Sriracha"/>
              </a:rPr>
              <a:t>04</a:t>
            </a:r>
            <a:endParaRPr>
              <a:solidFill>
                <a:schemeClr val="dk2"/>
              </a:solidFill>
              <a:latin typeface="Maven Pro Black"/>
              <a:ea typeface="Maven Pro Black"/>
              <a:cs typeface="Maven Pro Black"/>
              <a:sym typeface="Maven Pro Black"/>
            </a:endParaRPr>
          </a:p>
        </p:txBody>
      </p:sp>
      <p:sp>
        <p:nvSpPr>
          <p:cNvPr id="2" name="Google Shape;88;p18">
            <a:extLst>
              <a:ext uri="{FF2B5EF4-FFF2-40B4-BE49-F238E27FC236}">
                <a16:creationId xmlns:a16="http://schemas.microsoft.com/office/drawing/2014/main" id="{10A39BAF-D6C2-0F26-F9BE-71D4BA9754B1}"/>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r>
              <a:rPr lang="en" dirty="0"/>
              <a:t>W</a:t>
            </a:r>
            <a:r>
              <a:rPr lang="en-US" altLang="zh-CN" dirty="0" err="1"/>
              <a:t>orkflow</a:t>
            </a:r>
            <a:r>
              <a:rPr lang="en-US" altLang="zh-CN" dirty="0"/>
              <a:t> in Subject Analysis </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Tm="30061"/>
    </mc:Choice>
    <mc:Fallback xmlns="">
      <p:transition spd="slow" advTm="3006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B8C40665-7116-D0ED-BD8B-817370839C0B}"/>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5886C01F-BF5D-A72B-AE6F-44778CCF8DE9}"/>
              </a:ext>
            </a:extLst>
          </p:cNvPr>
          <p:cNvSpPr/>
          <p:nvPr/>
        </p:nvSpPr>
        <p:spPr>
          <a:xfrm>
            <a:off x="415600" y="1467625"/>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E9CD111E-DAD5-0A06-F70A-D370B8F45DB4}"/>
              </a:ext>
            </a:extLst>
          </p:cNvPr>
          <p:cNvSpPr txBox="1">
            <a:spLocks noGrp="1"/>
          </p:cNvSpPr>
          <p:nvPr>
            <p:ph type="body" idx="4294967295"/>
          </p:nvPr>
        </p:nvSpPr>
        <p:spPr>
          <a:xfrm>
            <a:off x="600075" y="2105025"/>
            <a:ext cx="9636175" cy="3687997"/>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Build Metadata for LLM Input.</a:t>
            </a:r>
          </a:p>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	Raw Data Sources:  </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Usually MARC records</a:t>
            </a:r>
          </a:p>
          <a:p>
            <a:pPr marL="539750" indent="0">
              <a:lnSpc>
                <a:spcPct val="150000"/>
              </a:lnSpc>
              <a:spcBef>
                <a:spcPts val="1000"/>
              </a:spcBef>
              <a:buSzPts val="2300"/>
              <a:buNone/>
            </a:pPr>
            <a:endParaRPr lang="en-US" dirty="0">
              <a:latin typeface="Maven Pro" panose="020B0604020202020204" charset="0"/>
              <a:cs typeface="Times New Roman" panose="02020603050405020304" pitchFamily="18" charset="0"/>
            </a:endParaRPr>
          </a:p>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Key fields: Title, Abstract/Summary, Author Info…</a:t>
            </a:r>
          </a:p>
        </p:txBody>
      </p:sp>
      <p:pic>
        <p:nvPicPr>
          <p:cNvPr id="5" name="图片 4">
            <a:extLst>
              <a:ext uri="{FF2B5EF4-FFF2-40B4-BE49-F238E27FC236}">
                <a16:creationId xmlns:a16="http://schemas.microsoft.com/office/drawing/2014/main" id="{52500CF8-B693-98B2-FDCA-523AD726C251}"/>
              </a:ext>
            </a:extLst>
          </p:cNvPr>
          <p:cNvPicPr>
            <a:picLocks noChangeAspect="1"/>
          </p:cNvPicPr>
          <p:nvPr/>
        </p:nvPicPr>
        <p:blipFill>
          <a:blip r:embed="rId3"/>
          <a:stretch>
            <a:fillRect/>
          </a:stretch>
        </p:blipFill>
        <p:spPr>
          <a:xfrm>
            <a:off x="6720744" y="1028543"/>
            <a:ext cx="3788997" cy="3773841"/>
          </a:xfrm>
          <a:prstGeom prst="rect">
            <a:avLst/>
          </a:prstGeom>
        </p:spPr>
      </p:pic>
      <p:sp>
        <p:nvSpPr>
          <p:cNvPr id="2" name="Google Shape;88;p18">
            <a:extLst>
              <a:ext uri="{FF2B5EF4-FFF2-40B4-BE49-F238E27FC236}">
                <a16:creationId xmlns:a16="http://schemas.microsoft.com/office/drawing/2014/main" id="{46818A37-ECC6-2EC6-8468-385C848F494E}"/>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b="0" dirty="0"/>
              <a:t>Input Preparation</a:t>
            </a:r>
            <a:endParaRPr lang="en-US" dirty="0"/>
          </a:p>
        </p:txBody>
      </p:sp>
    </p:spTree>
    <p:extLst>
      <p:ext uri="{BB962C8B-B14F-4D97-AF65-F5344CB8AC3E}">
        <p14:creationId xmlns:p14="http://schemas.microsoft.com/office/powerpoint/2010/main" val="3846762552"/>
      </p:ext>
    </p:extLst>
  </p:cSld>
  <p:clrMapOvr>
    <a:masterClrMapping/>
  </p:clrMapOvr>
  <mc:AlternateContent xmlns:mc="http://schemas.openxmlformats.org/markup-compatibility/2006" xmlns:p14="http://schemas.microsoft.com/office/powerpoint/2010/main">
    <mc:Choice Requires="p14">
      <p:transition spd="slow" p14:dur="2000" advTm="42110"/>
    </mc:Choice>
    <mc:Fallback xmlns="">
      <p:transition spd="slow" advTm="4211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3BE6516-B0AE-882B-2F75-6473354FD1C7}"/>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B23EBB13-6D84-7B89-C92D-AB632C6E9B55}"/>
              </a:ext>
            </a:extLst>
          </p:cNvPr>
          <p:cNvSpPr/>
          <p:nvPr/>
        </p:nvSpPr>
        <p:spPr>
          <a:xfrm>
            <a:off x="560826" y="135696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A9023C12-4454-E851-AB5D-1E55DD31449A}"/>
              </a:ext>
            </a:extLst>
          </p:cNvPr>
          <p:cNvSpPr txBox="1">
            <a:spLocks noGrp="1"/>
          </p:cNvSpPr>
          <p:nvPr>
            <p:ph type="body" idx="4294967295"/>
          </p:nvPr>
        </p:nvSpPr>
        <p:spPr>
          <a:xfrm>
            <a:off x="704850" y="1962150"/>
            <a:ext cx="8531275" cy="3377139"/>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Be clear about the goal:</a:t>
            </a:r>
          </a:p>
          <a:p>
            <a:pPr marL="539750" indent="0">
              <a:lnSpc>
                <a:spcPct val="150000"/>
              </a:lnSpc>
              <a:spcBef>
                <a:spcPts val="1000"/>
              </a:spcBef>
              <a:buSzPts val="2300"/>
              <a:buNone/>
            </a:pPr>
            <a:r>
              <a:rPr lang="en-US" sz="1400" dirty="0">
                <a:latin typeface="Maven Pro" panose="020B0604020202020204" charset="0"/>
                <a:cs typeface="Times New Roman" panose="02020603050405020304" pitchFamily="18" charset="0"/>
              </a:rPr>
              <a:t>example: "Identify 3 Library of Congress Subject Headings for the following book summary."</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Provide context:</a:t>
            </a:r>
          </a:p>
          <a:p>
            <a:pPr marL="539750" indent="0">
              <a:lnSpc>
                <a:spcPct val="150000"/>
              </a:lnSpc>
              <a:spcBef>
                <a:spcPts val="1000"/>
              </a:spcBef>
              <a:buSzPts val="2300"/>
              <a:buNone/>
            </a:pPr>
            <a:r>
              <a:rPr lang="en-US" sz="1400" dirty="0">
                <a:latin typeface="Maven Pro" panose="020B0604020202020204" charset="0"/>
                <a:cs typeface="Times New Roman" panose="02020603050405020304" pitchFamily="18" charset="0"/>
              </a:rPr>
              <a:t>"You are a helpful assistant predicting Library of Congress Subject Headings (LCSH) for books."</a:t>
            </a:r>
            <a:endParaRPr lang="en-US" dirty="0">
              <a:latin typeface="Maven Pro" panose="020B0604020202020204" charset="0"/>
              <a:cs typeface="Times New Roman" panose="02020603050405020304" pitchFamily="18" charset="0"/>
            </a:endParaRP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Define the output format:</a:t>
            </a:r>
          </a:p>
          <a:p>
            <a:pPr marL="539750" indent="0">
              <a:lnSpc>
                <a:spcPct val="150000"/>
              </a:lnSpc>
              <a:spcBef>
                <a:spcPts val="1000"/>
              </a:spcBef>
              <a:buSzPts val="2300"/>
              <a:buNone/>
            </a:pPr>
            <a:r>
              <a:rPr lang="en-US" sz="1400" dirty="0">
                <a:latin typeface="Maven Pro" panose="020B0604020202020204" charset="0"/>
                <a:cs typeface="Times New Roman" panose="02020603050405020304" pitchFamily="18" charset="0"/>
              </a:rPr>
              <a:t>"Respond only with the predicted LCSH labels separated by commas."</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sp>
        <p:nvSpPr>
          <p:cNvPr id="2" name="Google Shape;88;p18">
            <a:extLst>
              <a:ext uri="{FF2B5EF4-FFF2-40B4-BE49-F238E27FC236}">
                <a16:creationId xmlns:a16="http://schemas.microsoft.com/office/drawing/2014/main" id="{30202AFA-0DBF-15A5-60B4-829A0252155C}"/>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P</a:t>
            </a:r>
            <a:r>
              <a:rPr lang="en-US" altLang="zh-CN" dirty="0"/>
              <a:t>rompt design</a:t>
            </a:r>
            <a:endParaRPr lang="en-US" dirty="0"/>
          </a:p>
        </p:txBody>
      </p:sp>
    </p:spTree>
    <p:extLst>
      <p:ext uri="{BB962C8B-B14F-4D97-AF65-F5344CB8AC3E}">
        <p14:creationId xmlns:p14="http://schemas.microsoft.com/office/powerpoint/2010/main" val="3722719755"/>
      </p:ext>
    </p:extLst>
  </p:cSld>
  <p:clrMapOvr>
    <a:masterClrMapping/>
  </p:clrMapOvr>
  <mc:AlternateContent xmlns:mc="http://schemas.openxmlformats.org/markup-compatibility/2006" xmlns:p14="http://schemas.microsoft.com/office/powerpoint/2010/main">
    <mc:Choice Requires="p14">
      <p:transition spd="slow" p14:dur="2000" advTm="43845"/>
    </mc:Choice>
    <mc:Fallback xmlns="">
      <p:transition spd="slow" advTm="43845"/>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19AFEBD0-4945-315E-254A-7E59DAFD8434}"/>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ED6325CF-F4CB-7C96-3ADA-79ACD1198A86}"/>
              </a:ext>
            </a:extLst>
          </p:cNvPr>
          <p:cNvSpPr/>
          <p:nvPr/>
        </p:nvSpPr>
        <p:spPr>
          <a:xfrm>
            <a:off x="852989" y="1432979"/>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A3EC2B19-80CA-EA40-67BE-2987FC0DEBB3}"/>
              </a:ext>
            </a:extLst>
          </p:cNvPr>
          <p:cNvSpPr txBox="1">
            <a:spLocks noGrp="1"/>
          </p:cNvSpPr>
          <p:nvPr>
            <p:ph type="body" idx="4294967295"/>
          </p:nvPr>
        </p:nvSpPr>
        <p:spPr>
          <a:xfrm>
            <a:off x="723901" y="1982517"/>
            <a:ext cx="9512350" cy="3810505"/>
          </a:xfrm>
          <a:prstGeom prst="rect">
            <a:avLst/>
          </a:prstGeom>
        </p:spPr>
        <p:txBody>
          <a:bodyPr spcFirstLastPara="1" wrap="square" lIns="121900" tIns="121900" rIns="121900" bIns="121900" anchor="t" anchorCtr="0">
            <a:noAutofit/>
          </a:bodyPr>
          <a:lstStyle/>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Few-shot learning:</a:t>
            </a:r>
          </a:p>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Directly  put a few example in the prompt.</a:t>
            </a:r>
          </a:p>
        </p:txBody>
      </p:sp>
      <p:pic>
        <p:nvPicPr>
          <p:cNvPr id="14338" name="Picture 2" descr="Example - free icon">
            <a:extLst>
              <a:ext uri="{FF2B5EF4-FFF2-40B4-BE49-F238E27FC236}">
                <a16:creationId xmlns:a16="http://schemas.microsoft.com/office/drawing/2014/main" id="{E12FD674-313D-4A98-E434-6C829CD3E0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02622">
            <a:off x="2602126" y="3791303"/>
            <a:ext cx="1227626" cy="12276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Example - free icon">
            <a:extLst>
              <a:ext uri="{FF2B5EF4-FFF2-40B4-BE49-F238E27FC236}">
                <a16:creationId xmlns:a16="http://schemas.microsoft.com/office/drawing/2014/main" id="{6E99FA7C-F751-2C5E-1EFA-2B982A98A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02622">
            <a:off x="2602126" y="4434665"/>
            <a:ext cx="1227626" cy="12276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xample - free icon">
            <a:extLst>
              <a:ext uri="{FF2B5EF4-FFF2-40B4-BE49-F238E27FC236}">
                <a16:creationId xmlns:a16="http://schemas.microsoft.com/office/drawing/2014/main" id="{4E11FF45-FCCC-39CD-D0B1-32B69370AA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02622">
            <a:off x="2602125" y="5060215"/>
            <a:ext cx="1227626" cy="12276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rompt - Free computer icons">
            <a:extLst>
              <a:ext uri="{FF2B5EF4-FFF2-40B4-BE49-F238E27FC236}">
                <a16:creationId xmlns:a16="http://schemas.microsoft.com/office/drawing/2014/main" id="{1FA0BE46-8E62-1A97-5996-3132B4AC4B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4253" y="3176729"/>
            <a:ext cx="3540297" cy="3540297"/>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接箭头连接符 7">
            <a:extLst>
              <a:ext uri="{FF2B5EF4-FFF2-40B4-BE49-F238E27FC236}">
                <a16:creationId xmlns:a16="http://schemas.microsoft.com/office/drawing/2014/main" id="{660214BF-6485-E499-D57F-52191838B5F9}"/>
              </a:ext>
            </a:extLst>
          </p:cNvPr>
          <p:cNvCxnSpPr/>
          <p:nvPr/>
        </p:nvCxnSpPr>
        <p:spPr>
          <a:xfrm>
            <a:off x="4080755" y="4946877"/>
            <a:ext cx="1278645"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 name="Google Shape;88;p18">
            <a:extLst>
              <a:ext uri="{FF2B5EF4-FFF2-40B4-BE49-F238E27FC236}">
                <a16:creationId xmlns:a16="http://schemas.microsoft.com/office/drawing/2014/main" id="{8E78F232-6E69-CB3D-5918-232BFDA2381D}"/>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Strategies to increase performance</a:t>
            </a:r>
          </a:p>
        </p:txBody>
      </p:sp>
    </p:spTree>
    <p:extLst>
      <p:ext uri="{BB962C8B-B14F-4D97-AF65-F5344CB8AC3E}">
        <p14:creationId xmlns:p14="http://schemas.microsoft.com/office/powerpoint/2010/main" val="3136100493"/>
      </p:ext>
    </p:extLst>
  </p:cSld>
  <p:clrMapOvr>
    <a:masterClrMapping/>
  </p:clrMapOvr>
  <mc:AlternateContent xmlns:mc="http://schemas.openxmlformats.org/markup-compatibility/2006" xmlns:p14="http://schemas.microsoft.com/office/powerpoint/2010/main">
    <mc:Choice Requires="p14">
      <p:transition spd="slow" p14:dur="2000" advTm="27927"/>
    </mc:Choice>
    <mc:Fallback xmlns="">
      <p:transition spd="slow" advTm="27927"/>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7002275C-D184-BD8F-ADFA-E42D31DAEBAF}"/>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415D87B6-40B6-3A16-9506-C88C659635D1}"/>
              </a:ext>
            </a:extLst>
          </p:cNvPr>
          <p:cNvSpPr/>
          <p:nvPr/>
        </p:nvSpPr>
        <p:spPr>
          <a:xfrm>
            <a:off x="1837176" y="2020075"/>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3" name="图片 2">
            <a:extLst>
              <a:ext uri="{FF2B5EF4-FFF2-40B4-BE49-F238E27FC236}">
                <a16:creationId xmlns:a16="http://schemas.microsoft.com/office/drawing/2014/main" id="{BE89B4CD-D2B6-88B2-E08F-F5C36A914AA7}"/>
              </a:ext>
            </a:extLst>
          </p:cNvPr>
          <p:cNvPicPr>
            <a:picLocks noChangeAspect="1"/>
          </p:cNvPicPr>
          <p:nvPr/>
        </p:nvPicPr>
        <p:blipFill>
          <a:blip r:embed="rId5"/>
          <a:stretch>
            <a:fillRect/>
          </a:stretch>
        </p:blipFill>
        <p:spPr>
          <a:xfrm>
            <a:off x="1760350" y="2476500"/>
            <a:ext cx="7896621" cy="3383197"/>
          </a:xfrm>
          <a:prstGeom prst="rect">
            <a:avLst/>
          </a:prstGeom>
        </p:spPr>
      </p:pic>
      <p:cxnSp>
        <p:nvCxnSpPr>
          <p:cNvPr id="5" name="直接箭头连接符 4">
            <a:extLst>
              <a:ext uri="{FF2B5EF4-FFF2-40B4-BE49-F238E27FC236}">
                <a16:creationId xmlns:a16="http://schemas.microsoft.com/office/drawing/2014/main" id="{1CF5EAD7-7B72-6ACA-EA89-51D97EDB9907}"/>
              </a:ext>
            </a:extLst>
          </p:cNvPr>
          <p:cNvCxnSpPr>
            <a:cxnSpLocks/>
          </p:cNvCxnSpPr>
          <p:nvPr/>
        </p:nvCxnSpPr>
        <p:spPr>
          <a:xfrm flipH="1">
            <a:off x="7496175" y="2020075"/>
            <a:ext cx="1047750" cy="675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3129EB36-95FA-47DF-6E23-051C51EF6979}"/>
              </a:ext>
            </a:extLst>
          </p:cNvPr>
          <p:cNvSpPr txBox="1"/>
          <p:nvPr/>
        </p:nvSpPr>
        <p:spPr>
          <a:xfrm>
            <a:off x="8550325" y="1828478"/>
            <a:ext cx="1685925" cy="307777"/>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Prompt design</a:t>
            </a:r>
          </a:p>
        </p:txBody>
      </p:sp>
      <p:cxnSp>
        <p:nvCxnSpPr>
          <p:cNvPr id="9" name="直接箭头连接符 8">
            <a:extLst>
              <a:ext uri="{FF2B5EF4-FFF2-40B4-BE49-F238E27FC236}">
                <a16:creationId xmlns:a16="http://schemas.microsoft.com/office/drawing/2014/main" id="{612CF05C-78A7-0F1F-7440-65B6AD85A208}"/>
              </a:ext>
            </a:extLst>
          </p:cNvPr>
          <p:cNvCxnSpPr>
            <a:cxnSpLocks/>
          </p:cNvCxnSpPr>
          <p:nvPr/>
        </p:nvCxnSpPr>
        <p:spPr>
          <a:xfrm flipH="1" flipV="1">
            <a:off x="9001125" y="4562475"/>
            <a:ext cx="781050"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F7F9ED34-1A63-CD38-C3A4-BC56B317EB3D}"/>
              </a:ext>
            </a:extLst>
          </p:cNvPr>
          <p:cNvSpPr txBox="1"/>
          <p:nvPr/>
        </p:nvSpPr>
        <p:spPr>
          <a:xfrm>
            <a:off x="9391650" y="5531439"/>
            <a:ext cx="1971675" cy="307777"/>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Few-shot examples</a:t>
            </a:r>
          </a:p>
        </p:txBody>
      </p:sp>
      <p:sp>
        <p:nvSpPr>
          <p:cNvPr id="7" name="Google Shape;88;p18">
            <a:extLst>
              <a:ext uri="{FF2B5EF4-FFF2-40B4-BE49-F238E27FC236}">
                <a16:creationId xmlns:a16="http://schemas.microsoft.com/office/drawing/2014/main" id="{A7828793-020B-8C86-15FB-CF9751140C91}"/>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Strategies to increase performance</a:t>
            </a:r>
          </a:p>
        </p:txBody>
      </p:sp>
      <p:pic>
        <p:nvPicPr>
          <p:cNvPr id="45" name="音频 44">
            <a:hlinkClick r:id="" action="ppaction://media"/>
            <a:extLst>
              <a:ext uri="{FF2B5EF4-FFF2-40B4-BE49-F238E27FC236}">
                <a16:creationId xmlns:a16="http://schemas.microsoft.com/office/drawing/2014/main" id="{2F2B5A75-609A-B73D-BC11-EEA51BCDD02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55448343"/>
      </p:ext>
    </p:extLst>
  </p:cSld>
  <p:clrMapOvr>
    <a:masterClrMapping/>
  </p:clrMapOvr>
  <mc:AlternateContent xmlns:mc="http://schemas.openxmlformats.org/markup-compatibility/2006" xmlns:p14="http://schemas.microsoft.com/office/powerpoint/2010/main">
    <mc:Choice Requires="p14">
      <p:transition spd="slow" p14:dur="2000" advTm="40810"/>
    </mc:Choice>
    <mc:Fallback xmlns="">
      <p:transition spd="slow" advTm="40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A29FE5CA-2F99-7EE0-78F9-910146CF297E}"/>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81FFB4D9-84C0-03B4-8A78-283694BEA808}"/>
              </a:ext>
            </a:extLst>
          </p:cNvPr>
          <p:cNvSpPr/>
          <p:nvPr/>
        </p:nvSpPr>
        <p:spPr>
          <a:xfrm>
            <a:off x="970401" y="1529933"/>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A2CF18C0-D068-5B24-8DE8-F95D99D0B84A}"/>
              </a:ext>
            </a:extLst>
          </p:cNvPr>
          <p:cNvSpPr txBox="1">
            <a:spLocks noGrp="1"/>
          </p:cNvSpPr>
          <p:nvPr>
            <p:ph type="body" idx="4294967295"/>
          </p:nvPr>
        </p:nvSpPr>
        <p:spPr>
          <a:xfrm>
            <a:off x="695325" y="1981200"/>
            <a:ext cx="9540925" cy="3811822"/>
          </a:xfrm>
          <a:prstGeom prst="rect">
            <a:avLst/>
          </a:prstGeom>
        </p:spPr>
        <p:txBody>
          <a:bodyPr spcFirstLastPara="1" wrap="square" lIns="121900" tIns="121900" rIns="121900" bIns="121900" anchor="t" anchorCtr="0">
            <a:noAutofit/>
          </a:bodyPr>
          <a:lstStyle/>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Fine-tuning:</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pic>
        <p:nvPicPr>
          <p:cNvPr id="15362" name="Picture 2" descr="LLM Fine-tuning: Old school, new school, and everything in between ...">
            <a:extLst>
              <a:ext uri="{FF2B5EF4-FFF2-40B4-BE49-F238E27FC236}">
                <a16:creationId xmlns:a16="http://schemas.microsoft.com/office/drawing/2014/main" id="{7360C245-A88D-EB4A-D2B7-7E702069F9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4604" y="2067017"/>
            <a:ext cx="6250845" cy="351610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88;p18">
            <a:extLst>
              <a:ext uri="{FF2B5EF4-FFF2-40B4-BE49-F238E27FC236}">
                <a16:creationId xmlns:a16="http://schemas.microsoft.com/office/drawing/2014/main" id="{F0384166-C2EA-DC72-DFAA-3BB8FE588730}"/>
              </a:ext>
            </a:extLst>
          </p:cNvPr>
          <p:cNvSpPr txBox="1">
            <a:spLocks/>
          </p:cNvSpPr>
          <p:nvPr/>
        </p:nvSpPr>
        <p:spPr>
          <a:xfrm>
            <a:off x="568000" y="7457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Strategies to increase performance</a:t>
            </a:r>
          </a:p>
        </p:txBody>
      </p:sp>
      <p:pic>
        <p:nvPicPr>
          <p:cNvPr id="15380" name="音频 15379">
            <a:hlinkClick r:id="" action="ppaction://media"/>
            <a:extLst>
              <a:ext uri="{FF2B5EF4-FFF2-40B4-BE49-F238E27FC236}">
                <a16:creationId xmlns:a16="http://schemas.microsoft.com/office/drawing/2014/main" id="{D5E6792A-ABE1-CAD1-6D83-3524E4918FC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95628428"/>
      </p:ext>
    </p:extLst>
  </p:cSld>
  <p:clrMapOvr>
    <a:masterClrMapping/>
  </p:clrMapOvr>
  <mc:AlternateContent xmlns:mc="http://schemas.openxmlformats.org/markup-compatibility/2006" xmlns:p14="http://schemas.microsoft.com/office/powerpoint/2010/main">
    <mc:Choice Requires="p14">
      <p:transition spd="slow" p14:dur="2000" advTm="31461"/>
    </mc:Choice>
    <mc:Fallback xmlns="">
      <p:transition spd="slow" advTm="31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38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380"/>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59659F3F-1829-6DF5-1AE7-78D994DDA22F}"/>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7D12B584-48D3-5626-CF12-3DF066E9951B}"/>
              </a:ext>
            </a:extLst>
          </p:cNvPr>
          <p:cNvSpPr/>
          <p:nvPr/>
        </p:nvSpPr>
        <p:spPr>
          <a:xfrm>
            <a:off x="779901" y="1490523"/>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ABC00900-E814-1148-3FE8-D62C36479C56}"/>
              </a:ext>
            </a:extLst>
          </p:cNvPr>
          <p:cNvSpPr txBox="1">
            <a:spLocks noGrp="1"/>
          </p:cNvSpPr>
          <p:nvPr>
            <p:ph type="body" idx="4294967295"/>
          </p:nvPr>
        </p:nvSpPr>
        <p:spPr>
          <a:xfrm>
            <a:off x="903125" y="3401700"/>
            <a:ext cx="3534638" cy="854700"/>
          </a:xfrm>
          <a:prstGeom prst="rect">
            <a:avLst/>
          </a:prstGeom>
        </p:spPr>
        <p:txBody>
          <a:bodyPr spcFirstLastPara="1" wrap="square" lIns="121900" tIns="121900" rIns="121900" bIns="121900" anchor="t" anchorCtr="0">
            <a:noAutofit/>
          </a:bodyPr>
          <a:lstStyle/>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An open-sourced model</a:t>
            </a:r>
          </a:p>
        </p:txBody>
      </p:sp>
      <p:sp>
        <p:nvSpPr>
          <p:cNvPr id="2" name="Google Shape;302;p28">
            <a:extLst>
              <a:ext uri="{FF2B5EF4-FFF2-40B4-BE49-F238E27FC236}">
                <a16:creationId xmlns:a16="http://schemas.microsoft.com/office/drawing/2014/main" id="{3C83A40F-E9E8-BCBA-369A-FEBDE794231D}"/>
              </a:ext>
            </a:extLst>
          </p:cNvPr>
          <p:cNvSpPr/>
          <p:nvPr/>
        </p:nvSpPr>
        <p:spPr>
          <a:xfrm>
            <a:off x="6314163" y="2269545"/>
            <a:ext cx="4232700" cy="3368100"/>
          </a:xfrm>
          <a:prstGeom prst="rect">
            <a:avLst/>
          </a:prstGeom>
          <a:solidFill>
            <a:schemeClr val="accent2"/>
          </a:solidFill>
          <a:ln>
            <a:noFill/>
          </a:ln>
          <a:effectLst>
            <a:outerShdw blurRad="42863" dist="9525" dir="2700000" algn="bl" rotWithShape="0">
              <a:srgbClr val="000000">
                <a:alpha val="32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dirty="0">
                <a:latin typeface="Sriracha" panose="020B0604020202020204" charset="-34"/>
                <a:cs typeface="Sriracha" panose="020B0604020202020204" charset="-34"/>
              </a:rPr>
              <a:t>Our fine-tuned models</a:t>
            </a:r>
          </a:p>
          <a:p>
            <a:pPr marL="0" marR="0" lvl="0" indent="0" algn="ctr" rtl="0">
              <a:lnSpc>
                <a:spcPct val="100000"/>
              </a:lnSpc>
              <a:spcBef>
                <a:spcPts val="0"/>
              </a:spcBef>
              <a:spcAft>
                <a:spcPts val="0"/>
              </a:spcAft>
              <a:buNone/>
            </a:pPr>
            <a:r>
              <a:rPr lang="en-US" sz="1800" dirty="0">
                <a:latin typeface="Sriracha" panose="020B0604020202020204" charset="-34"/>
                <a:cs typeface="Sriracha" panose="020B0604020202020204" charset="-34"/>
              </a:rPr>
              <a:t>(already modify part parameters)</a:t>
            </a:r>
            <a:endParaRPr sz="1800" dirty="0">
              <a:latin typeface="Sriracha" panose="020B0604020202020204" charset="-34"/>
              <a:cs typeface="Sriracha" panose="020B0604020202020204" charset="-34"/>
            </a:endParaRPr>
          </a:p>
        </p:txBody>
      </p:sp>
      <p:cxnSp>
        <p:nvCxnSpPr>
          <p:cNvPr id="4" name="直接箭头连接符 3">
            <a:extLst>
              <a:ext uri="{FF2B5EF4-FFF2-40B4-BE49-F238E27FC236}">
                <a16:creationId xmlns:a16="http://schemas.microsoft.com/office/drawing/2014/main" id="{EEEC748B-8719-EA59-578D-827E4492294A}"/>
              </a:ext>
            </a:extLst>
          </p:cNvPr>
          <p:cNvCxnSpPr/>
          <p:nvPr/>
        </p:nvCxnSpPr>
        <p:spPr>
          <a:xfrm>
            <a:off x="4562475" y="3829050"/>
            <a:ext cx="1533525"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8" name="直接箭头连接符 7">
            <a:extLst>
              <a:ext uri="{FF2B5EF4-FFF2-40B4-BE49-F238E27FC236}">
                <a16:creationId xmlns:a16="http://schemas.microsoft.com/office/drawing/2014/main" id="{F4ED9FE3-E61B-9C6D-3A73-ED14316E13E8}"/>
              </a:ext>
            </a:extLst>
          </p:cNvPr>
          <p:cNvCxnSpPr/>
          <p:nvPr/>
        </p:nvCxnSpPr>
        <p:spPr>
          <a:xfrm flipV="1">
            <a:off x="5162550" y="3829050"/>
            <a:ext cx="95250" cy="10763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流程图: 可选过程 8">
            <a:extLst>
              <a:ext uri="{FF2B5EF4-FFF2-40B4-BE49-F238E27FC236}">
                <a16:creationId xmlns:a16="http://schemas.microsoft.com/office/drawing/2014/main" id="{7B243EA0-8C42-9C89-01F6-292C281A6E36}"/>
              </a:ext>
            </a:extLst>
          </p:cNvPr>
          <p:cNvSpPr/>
          <p:nvPr/>
        </p:nvSpPr>
        <p:spPr>
          <a:xfrm>
            <a:off x="4507349" y="4905375"/>
            <a:ext cx="1310402" cy="485775"/>
          </a:xfrm>
          <a:prstGeom prst="flowChartAlternateProcess">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solidFill>
                  <a:schemeClr val="accent1">
                    <a:lumMod val="75000"/>
                  </a:schemeClr>
                </a:solidFill>
                <a:latin typeface="Sriracha" panose="020B0604020202020204" charset="-34"/>
                <a:cs typeface="Sriracha" panose="020B0604020202020204" charset="-34"/>
              </a:rPr>
              <a:t>Our training set</a:t>
            </a:r>
          </a:p>
        </p:txBody>
      </p:sp>
      <p:sp>
        <p:nvSpPr>
          <p:cNvPr id="10" name="文本框 9">
            <a:extLst>
              <a:ext uri="{FF2B5EF4-FFF2-40B4-BE49-F238E27FC236}">
                <a16:creationId xmlns:a16="http://schemas.microsoft.com/office/drawing/2014/main" id="{EF92C5BE-72B0-3F51-28BB-EF9E91E8E2A6}"/>
              </a:ext>
            </a:extLst>
          </p:cNvPr>
          <p:cNvSpPr txBox="1"/>
          <p:nvPr/>
        </p:nvSpPr>
        <p:spPr>
          <a:xfrm>
            <a:off x="4562475" y="3521273"/>
            <a:ext cx="1691601" cy="307777"/>
          </a:xfrm>
          <a:prstGeom prst="rect">
            <a:avLst/>
          </a:prstGeom>
          <a:noFill/>
        </p:spPr>
        <p:txBody>
          <a:bodyPr wrap="square" rtlCol="0">
            <a:spAutoFit/>
          </a:bodyPr>
          <a:lstStyle/>
          <a:p>
            <a:r>
              <a:rPr lang="en-US" dirty="0">
                <a:latin typeface="Sriracha" panose="020B0604020202020204" charset="-34"/>
                <a:cs typeface="Sriracha" panose="020B0604020202020204" charset="-34"/>
              </a:rPr>
              <a:t>Training process</a:t>
            </a:r>
          </a:p>
        </p:txBody>
      </p:sp>
      <p:pic>
        <p:nvPicPr>
          <p:cNvPr id="12" name="图片 11">
            <a:extLst>
              <a:ext uri="{FF2B5EF4-FFF2-40B4-BE49-F238E27FC236}">
                <a16:creationId xmlns:a16="http://schemas.microsoft.com/office/drawing/2014/main" id="{69437811-3DF5-381F-302A-5DFB4B3D2791}"/>
              </a:ext>
            </a:extLst>
          </p:cNvPr>
          <p:cNvPicPr>
            <a:picLocks noChangeAspect="1"/>
          </p:cNvPicPr>
          <p:nvPr/>
        </p:nvPicPr>
        <p:blipFill>
          <a:blip r:embed="rId3"/>
          <a:stretch>
            <a:fillRect/>
          </a:stretch>
        </p:blipFill>
        <p:spPr>
          <a:xfrm>
            <a:off x="1940126" y="4276639"/>
            <a:ext cx="1729023" cy="1257472"/>
          </a:xfrm>
          <a:prstGeom prst="rect">
            <a:avLst/>
          </a:prstGeom>
        </p:spPr>
      </p:pic>
      <p:sp>
        <p:nvSpPr>
          <p:cNvPr id="7" name="Google Shape;88;p18">
            <a:extLst>
              <a:ext uri="{FF2B5EF4-FFF2-40B4-BE49-F238E27FC236}">
                <a16:creationId xmlns:a16="http://schemas.microsoft.com/office/drawing/2014/main" id="{3EC64643-C89F-3D4B-98F7-62926BADC241}"/>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Strategies to increase performance</a:t>
            </a:r>
          </a:p>
        </p:txBody>
      </p:sp>
    </p:spTree>
    <p:extLst>
      <p:ext uri="{BB962C8B-B14F-4D97-AF65-F5344CB8AC3E}">
        <p14:creationId xmlns:p14="http://schemas.microsoft.com/office/powerpoint/2010/main" val="150588048"/>
      </p:ext>
    </p:extLst>
  </p:cSld>
  <p:clrMapOvr>
    <a:masterClrMapping/>
  </p:clrMapOvr>
  <mc:AlternateContent xmlns:mc="http://schemas.openxmlformats.org/markup-compatibility/2006" xmlns:p14="http://schemas.microsoft.com/office/powerpoint/2010/main">
    <mc:Choice Requires="p14">
      <p:transition spd="slow" p14:dur="2000" advTm="35259"/>
    </mc:Choice>
    <mc:Fallback xmlns="">
      <p:transition spd="slow" advTm="35259"/>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1E4E357E-993F-955D-A01E-F45A77F38A20}"/>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61C7AC48-CC5F-07DE-DC9E-4AA473653226}"/>
              </a:ext>
            </a:extLst>
          </p:cNvPr>
          <p:cNvSpPr/>
          <p:nvPr/>
        </p:nvSpPr>
        <p:spPr>
          <a:xfrm>
            <a:off x="1160901" y="1467059"/>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05CE11EF-2A8B-FA01-4E47-BCE72F4672D9}"/>
              </a:ext>
            </a:extLst>
          </p:cNvPr>
          <p:cNvSpPr txBox="1">
            <a:spLocks noGrp="1"/>
          </p:cNvSpPr>
          <p:nvPr>
            <p:ph type="body" idx="4294967295"/>
          </p:nvPr>
        </p:nvSpPr>
        <p:spPr>
          <a:xfrm>
            <a:off x="415600" y="2009775"/>
            <a:ext cx="8694389" cy="3595661"/>
          </a:xfrm>
          <a:prstGeom prst="rect">
            <a:avLst/>
          </a:prstGeom>
        </p:spPr>
        <p:txBody>
          <a:bodyPr spcFirstLastPara="1" wrap="square" lIns="121900" tIns="121900" rIns="121900" bIns="121900" anchor="t" anchorCtr="0">
            <a:noAutofit/>
          </a:bodyPr>
          <a:lstStyle/>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Chain-of-thought reasoning:</a:t>
            </a:r>
          </a:p>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Refine the prompt by step-by-step reasonings.</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21F35ED7-2B50-7632-EBD4-795E8E101603}"/>
              </a:ext>
            </a:extLst>
          </p:cNvPr>
          <p:cNvPicPr>
            <a:picLocks noChangeAspect="1"/>
          </p:cNvPicPr>
          <p:nvPr/>
        </p:nvPicPr>
        <p:blipFill>
          <a:blip r:embed="rId3"/>
          <a:stretch>
            <a:fillRect/>
          </a:stretch>
        </p:blipFill>
        <p:spPr>
          <a:xfrm>
            <a:off x="7291387" y="1356967"/>
            <a:ext cx="2028825" cy="4438650"/>
          </a:xfrm>
          <a:prstGeom prst="rect">
            <a:avLst/>
          </a:prstGeom>
        </p:spPr>
      </p:pic>
      <p:sp>
        <p:nvSpPr>
          <p:cNvPr id="6" name="Google Shape;88;p18">
            <a:extLst>
              <a:ext uri="{FF2B5EF4-FFF2-40B4-BE49-F238E27FC236}">
                <a16:creationId xmlns:a16="http://schemas.microsoft.com/office/drawing/2014/main" id="{EEF55944-95D4-EE24-FC26-9AA18891D271}"/>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Strategies to increase performance</a:t>
            </a:r>
          </a:p>
        </p:txBody>
      </p:sp>
    </p:spTree>
    <p:extLst>
      <p:ext uri="{BB962C8B-B14F-4D97-AF65-F5344CB8AC3E}">
        <p14:creationId xmlns:p14="http://schemas.microsoft.com/office/powerpoint/2010/main" val="927847195"/>
      </p:ext>
    </p:extLst>
  </p:cSld>
  <p:clrMapOvr>
    <a:masterClrMapping/>
  </p:clrMapOvr>
  <mc:AlternateContent xmlns:mc="http://schemas.openxmlformats.org/markup-compatibility/2006" xmlns:p14="http://schemas.microsoft.com/office/powerpoint/2010/main">
    <mc:Choice Requires="p14">
      <p:transition spd="slow" p14:dur="2000" advTm="27615"/>
    </mc:Choice>
    <mc:Fallback xmlns="">
      <p:transition spd="slow" advTm="27615"/>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3E5C1ABF-0329-1987-3650-D37D0672D26C}"/>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B80A9ECE-4A8A-D803-AE7F-F5024CDC813A}"/>
              </a:ext>
            </a:extLst>
          </p:cNvPr>
          <p:cNvSpPr/>
          <p:nvPr/>
        </p:nvSpPr>
        <p:spPr>
          <a:xfrm>
            <a:off x="675126" y="1410251"/>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5" name="图片 4">
            <a:extLst>
              <a:ext uri="{FF2B5EF4-FFF2-40B4-BE49-F238E27FC236}">
                <a16:creationId xmlns:a16="http://schemas.microsoft.com/office/drawing/2014/main" id="{891BFE0D-961A-6CE4-E620-CE96B54A01BB}"/>
              </a:ext>
            </a:extLst>
          </p:cNvPr>
          <p:cNvPicPr>
            <a:picLocks noChangeAspect="1"/>
          </p:cNvPicPr>
          <p:nvPr/>
        </p:nvPicPr>
        <p:blipFill>
          <a:blip r:embed="rId3"/>
          <a:stretch>
            <a:fillRect/>
          </a:stretch>
        </p:blipFill>
        <p:spPr>
          <a:xfrm>
            <a:off x="605908" y="1876425"/>
            <a:ext cx="8976046" cy="3936422"/>
          </a:xfrm>
          <a:prstGeom prst="rect">
            <a:avLst/>
          </a:prstGeom>
        </p:spPr>
      </p:pic>
      <p:sp>
        <p:nvSpPr>
          <p:cNvPr id="6" name="文本框 5">
            <a:extLst>
              <a:ext uri="{FF2B5EF4-FFF2-40B4-BE49-F238E27FC236}">
                <a16:creationId xmlns:a16="http://schemas.microsoft.com/office/drawing/2014/main" id="{1EAC24D3-FC49-3042-F1C9-5AC5C1A05303}"/>
              </a:ext>
            </a:extLst>
          </p:cNvPr>
          <p:cNvSpPr txBox="1"/>
          <p:nvPr/>
        </p:nvSpPr>
        <p:spPr>
          <a:xfrm>
            <a:off x="7354722" y="1812620"/>
            <a:ext cx="1409700" cy="307777"/>
          </a:xfrm>
          <a:prstGeom prst="rect">
            <a:avLst/>
          </a:prstGeom>
          <a:noFill/>
        </p:spPr>
        <p:txBody>
          <a:bodyPr wrap="square" rtlCol="0">
            <a:spAutoFit/>
          </a:bodyPr>
          <a:lstStyle/>
          <a:p>
            <a:r>
              <a:rPr lang="en-US" dirty="0">
                <a:latin typeface="Sriracha" panose="020B0604020202020204" charset="-34"/>
                <a:cs typeface="Sriracha" panose="020B0604020202020204" charset="-34"/>
              </a:rPr>
              <a:t>Frist round </a:t>
            </a:r>
          </a:p>
        </p:txBody>
      </p:sp>
      <p:sp>
        <p:nvSpPr>
          <p:cNvPr id="7" name="文本框 6">
            <a:extLst>
              <a:ext uri="{FF2B5EF4-FFF2-40B4-BE49-F238E27FC236}">
                <a16:creationId xmlns:a16="http://schemas.microsoft.com/office/drawing/2014/main" id="{46333E93-8A85-B8E6-96F4-0C68C436C904}"/>
              </a:ext>
            </a:extLst>
          </p:cNvPr>
          <p:cNvSpPr txBox="1"/>
          <p:nvPr/>
        </p:nvSpPr>
        <p:spPr>
          <a:xfrm>
            <a:off x="7448550" y="4722911"/>
            <a:ext cx="1409700" cy="307777"/>
          </a:xfrm>
          <a:prstGeom prst="rect">
            <a:avLst/>
          </a:prstGeom>
          <a:noFill/>
        </p:spPr>
        <p:txBody>
          <a:bodyPr wrap="square" rtlCol="0">
            <a:spAutoFit/>
          </a:bodyPr>
          <a:lstStyle/>
          <a:p>
            <a:r>
              <a:rPr lang="en-US" dirty="0">
                <a:latin typeface="Sriracha" panose="020B0604020202020204" charset="-34"/>
                <a:cs typeface="Sriracha" panose="020B0604020202020204" charset="-34"/>
              </a:rPr>
              <a:t>Last round </a:t>
            </a:r>
          </a:p>
        </p:txBody>
      </p:sp>
      <p:sp>
        <p:nvSpPr>
          <p:cNvPr id="8" name="文本框 7">
            <a:extLst>
              <a:ext uri="{FF2B5EF4-FFF2-40B4-BE49-F238E27FC236}">
                <a16:creationId xmlns:a16="http://schemas.microsoft.com/office/drawing/2014/main" id="{4BCF3F71-4334-22D5-0FCC-5E7844B11B0C}"/>
              </a:ext>
            </a:extLst>
          </p:cNvPr>
          <p:cNvSpPr txBox="1"/>
          <p:nvPr/>
        </p:nvSpPr>
        <p:spPr>
          <a:xfrm>
            <a:off x="7354722" y="3206211"/>
            <a:ext cx="1409700" cy="307777"/>
          </a:xfrm>
          <a:prstGeom prst="rect">
            <a:avLst/>
          </a:prstGeom>
          <a:noFill/>
        </p:spPr>
        <p:txBody>
          <a:bodyPr wrap="square" rtlCol="0">
            <a:spAutoFit/>
          </a:bodyPr>
          <a:lstStyle/>
          <a:p>
            <a:r>
              <a:rPr lang="en-US" dirty="0">
                <a:latin typeface="Sriracha" panose="020B0604020202020204" charset="-34"/>
                <a:cs typeface="Sriracha" panose="020B0604020202020204" charset="-34"/>
              </a:rPr>
              <a:t>Second round </a:t>
            </a:r>
          </a:p>
        </p:txBody>
      </p:sp>
      <p:cxnSp>
        <p:nvCxnSpPr>
          <p:cNvPr id="10" name="直接箭头连接符 9">
            <a:extLst>
              <a:ext uri="{FF2B5EF4-FFF2-40B4-BE49-F238E27FC236}">
                <a16:creationId xmlns:a16="http://schemas.microsoft.com/office/drawing/2014/main" id="{D230A073-7A86-FC4D-C9EE-0D58C35F6F71}"/>
              </a:ext>
            </a:extLst>
          </p:cNvPr>
          <p:cNvCxnSpPr>
            <a:stCxn id="6" idx="1"/>
          </p:cNvCxnSpPr>
          <p:nvPr/>
        </p:nvCxnSpPr>
        <p:spPr>
          <a:xfrm flipH="1">
            <a:off x="6094972" y="1966509"/>
            <a:ext cx="1259750" cy="361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C96AB99D-FFCE-71C8-1098-067E0099F01B}"/>
              </a:ext>
            </a:extLst>
          </p:cNvPr>
          <p:cNvCxnSpPr/>
          <p:nvPr/>
        </p:nvCxnSpPr>
        <p:spPr>
          <a:xfrm flipH="1">
            <a:off x="6044700" y="3429000"/>
            <a:ext cx="1259750" cy="361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68AABB34-58C1-C5EC-D1D7-D9707763117B}"/>
              </a:ext>
            </a:extLst>
          </p:cNvPr>
          <p:cNvCxnSpPr/>
          <p:nvPr/>
        </p:nvCxnSpPr>
        <p:spPr>
          <a:xfrm flipH="1">
            <a:off x="6094972" y="4876799"/>
            <a:ext cx="1259750" cy="361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Google Shape;88;p18">
            <a:extLst>
              <a:ext uri="{FF2B5EF4-FFF2-40B4-BE49-F238E27FC236}">
                <a16:creationId xmlns:a16="http://schemas.microsoft.com/office/drawing/2014/main" id="{313EBE33-FCB6-A340-1E5C-B8C4C139178A}"/>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Strategies to increase performance</a:t>
            </a:r>
          </a:p>
        </p:txBody>
      </p:sp>
    </p:spTree>
    <p:extLst>
      <p:ext uri="{BB962C8B-B14F-4D97-AF65-F5344CB8AC3E}">
        <p14:creationId xmlns:p14="http://schemas.microsoft.com/office/powerpoint/2010/main" val="2946307436"/>
      </p:ext>
    </p:extLst>
  </p:cSld>
  <p:clrMapOvr>
    <a:masterClrMapping/>
  </p:clrMapOvr>
  <mc:AlternateContent xmlns:mc="http://schemas.openxmlformats.org/markup-compatibility/2006" xmlns:p14="http://schemas.microsoft.com/office/powerpoint/2010/main">
    <mc:Choice Requires="p14">
      <p:transition spd="slow" p14:dur="2000" advTm="45644"/>
    </mc:Choice>
    <mc:Fallback xmlns="">
      <p:transition spd="slow" advTm="45644"/>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E1A6163B-0EE9-FC5C-FBF9-32770C4DD78C}"/>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97286CF8-94F1-8CAF-D0AA-B782DEF95362}"/>
              </a:ext>
            </a:extLst>
          </p:cNvPr>
          <p:cNvSpPr/>
          <p:nvPr/>
        </p:nvSpPr>
        <p:spPr>
          <a:xfrm>
            <a:off x="706905" y="1328980"/>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5A17E91F-145D-D85B-EAC8-B1AC14BC767F}"/>
              </a:ext>
            </a:extLst>
          </p:cNvPr>
          <p:cNvSpPr txBox="1">
            <a:spLocks noGrp="1"/>
          </p:cNvSpPr>
          <p:nvPr>
            <p:ph type="body" idx="4294967295"/>
          </p:nvPr>
        </p:nvSpPr>
        <p:spPr>
          <a:xfrm>
            <a:off x="706905" y="1728677"/>
            <a:ext cx="9529345" cy="4064345"/>
          </a:xfrm>
          <a:prstGeom prst="rect">
            <a:avLst/>
          </a:prstGeom>
        </p:spPr>
        <p:txBody>
          <a:bodyPr spcFirstLastPara="1" wrap="square" lIns="121900" tIns="121900" rIns="121900" bIns="121900" anchor="t" anchorCtr="0">
            <a:noAutofit/>
          </a:bodyPr>
          <a:lstStyle/>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LCSH prediction is a multi-label classification task.</a:t>
            </a:r>
          </a:p>
          <a:p>
            <a:pPr marL="825500" indent="-285750">
              <a:lnSpc>
                <a:spcPct val="150000"/>
              </a:lnSpc>
              <a:spcBef>
                <a:spcPts val="1000"/>
              </a:spcBef>
              <a:buSzPts val="2300"/>
              <a:buFont typeface="Arial" panose="020B0604020202020204" pitchFamily="34" charset="0"/>
              <a:buChar char="•"/>
            </a:pPr>
            <a:r>
              <a:rPr lang="en-US" dirty="0">
                <a:latin typeface="Maven Pro" panose="020B0604020202020204" charset="0"/>
                <a:cs typeface="Times New Roman" panose="02020603050405020304" pitchFamily="18" charset="0"/>
              </a:rPr>
              <a:t>Each book/doc may match multiple labels.</a:t>
            </a:r>
          </a:p>
          <a:p>
            <a:pPr marL="539750" indent="0">
              <a:lnSpc>
                <a:spcPct val="150000"/>
              </a:lnSpc>
              <a:spcBef>
                <a:spcPts val="1000"/>
              </a:spcBef>
              <a:buSzPts val="2300"/>
              <a:buNone/>
            </a:pPr>
            <a:endParaRPr lang="en-US" dirty="0">
              <a:latin typeface="Times New Roman" panose="02020603050405020304" pitchFamily="18" charset="0"/>
              <a:cs typeface="Times New Roman" panose="02020603050405020304" pitchFamily="18" charset="0"/>
            </a:endParaRPr>
          </a:p>
        </p:txBody>
      </p:sp>
      <p:pic>
        <p:nvPicPr>
          <p:cNvPr id="17410" name="Picture 2" descr="Book icon. Book icon simple sign. Book icon isolated on with background ...">
            <a:extLst>
              <a:ext uri="{FF2B5EF4-FFF2-40B4-BE49-F238E27FC236}">
                <a16:creationId xmlns:a16="http://schemas.microsoft.com/office/drawing/2014/main" id="{AAABD6F2-9999-4983-9EBD-2BA65B8B8C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2075" y="3678608"/>
            <a:ext cx="1423907" cy="1714500"/>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a:extLst>
              <a:ext uri="{FF2B5EF4-FFF2-40B4-BE49-F238E27FC236}">
                <a16:creationId xmlns:a16="http://schemas.microsoft.com/office/drawing/2014/main" id="{20162121-FF23-5DA7-5988-5C031D3487F6}"/>
              </a:ext>
            </a:extLst>
          </p:cNvPr>
          <p:cNvPicPr>
            <a:picLocks noChangeAspect="1"/>
          </p:cNvPicPr>
          <p:nvPr/>
        </p:nvPicPr>
        <p:blipFill>
          <a:blip r:embed="rId4"/>
          <a:stretch>
            <a:fillRect/>
          </a:stretch>
        </p:blipFill>
        <p:spPr>
          <a:xfrm rot="2670381">
            <a:off x="4774714" y="3495129"/>
            <a:ext cx="646795" cy="646795"/>
          </a:xfrm>
          <a:prstGeom prst="rect">
            <a:avLst/>
          </a:prstGeom>
        </p:spPr>
      </p:pic>
      <p:pic>
        <p:nvPicPr>
          <p:cNvPr id="5" name="图片 4">
            <a:extLst>
              <a:ext uri="{FF2B5EF4-FFF2-40B4-BE49-F238E27FC236}">
                <a16:creationId xmlns:a16="http://schemas.microsoft.com/office/drawing/2014/main" id="{E99D7B58-97C8-BDA7-1C07-3996FBD6078B}"/>
              </a:ext>
            </a:extLst>
          </p:cNvPr>
          <p:cNvPicPr>
            <a:picLocks noChangeAspect="1"/>
          </p:cNvPicPr>
          <p:nvPr/>
        </p:nvPicPr>
        <p:blipFill>
          <a:blip r:embed="rId4"/>
          <a:stretch>
            <a:fillRect/>
          </a:stretch>
        </p:blipFill>
        <p:spPr>
          <a:xfrm rot="2670381">
            <a:off x="4790992" y="4181131"/>
            <a:ext cx="646795" cy="646795"/>
          </a:xfrm>
          <a:prstGeom prst="rect">
            <a:avLst/>
          </a:prstGeom>
        </p:spPr>
      </p:pic>
      <p:pic>
        <p:nvPicPr>
          <p:cNvPr id="6" name="图片 5">
            <a:extLst>
              <a:ext uri="{FF2B5EF4-FFF2-40B4-BE49-F238E27FC236}">
                <a16:creationId xmlns:a16="http://schemas.microsoft.com/office/drawing/2014/main" id="{F3BF100C-C18F-5FBB-BAB1-3ABCE03E453F}"/>
              </a:ext>
            </a:extLst>
          </p:cNvPr>
          <p:cNvPicPr>
            <a:picLocks noChangeAspect="1"/>
          </p:cNvPicPr>
          <p:nvPr/>
        </p:nvPicPr>
        <p:blipFill>
          <a:blip r:embed="rId4"/>
          <a:stretch>
            <a:fillRect/>
          </a:stretch>
        </p:blipFill>
        <p:spPr>
          <a:xfrm rot="2670381">
            <a:off x="4842890" y="4919332"/>
            <a:ext cx="646795" cy="646795"/>
          </a:xfrm>
          <a:prstGeom prst="rect">
            <a:avLst/>
          </a:prstGeom>
        </p:spPr>
      </p:pic>
      <p:cxnSp>
        <p:nvCxnSpPr>
          <p:cNvPr id="8" name="直接箭头连接符 7">
            <a:extLst>
              <a:ext uri="{FF2B5EF4-FFF2-40B4-BE49-F238E27FC236}">
                <a16:creationId xmlns:a16="http://schemas.microsoft.com/office/drawing/2014/main" id="{DAB3E9D3-BD43-B012-6062-C15DD1FCD56A}"/>
              </a:ext>
            </a:extLst>
          </p:cNvPr>
          <p:cNvCxnSpPr>
            <a:cxnSpLocks/>
            <a:stCxn id="17410" idx="3"/>
          </p:cNvCxnSpPr>
          <p:nvPr/>
        </p:nvCxnSpPr>
        <p:spPr>
          <a:xfrm flipV="1">
            <a:off x="3765982" y="3818527"/>
            <a:ext cx="839172" cy="7173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 name="直接箭头连接符 8">
            <a:extLst>
              <a:ext uri="{FF2B5EF4-FFF2-40B4-BE49-F238E27FC236}">
                <a16:creationId xmlns:a16="http://schemas.microsoft.com/office/drawing/2014/main" id="{053F089C-0EE3-2F5A-76C7-18DA2F95AFAE}"/>
              </a:ext>
            </a:extLst>
          </p:cNvPr>
          <p:cNvCxnSpPr>
            <a:cxnSpLocks/>
            <a:stCxn id="17410" idx="3"/>
          </p:cNvCxnSpPr>
          <p:nvPr/>
        </p:nvCxnSpPr>
        <p:spPr>
          <a:xfrm>
            <a:off x="3765982" y="4535858"/>
            <a:ext cx="87479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直接箭头连接符 11">
            <a:extLst>
              <a:ext uri="{FF2B5EF4-FFF2-40B4-BE49-F238E27FC236}">
                <a16:creationId xmlns:a16="http://schemas.microsoft.com/office/drawing/2014/main" id="{86CFDD17-6C1C-1C23-B7D2-E12C1EED0DAB}"/>
              </a:ext>
            </a:extLst>
          </p:cNvPr>
          <p:cNvCxnSpPr>
            <a:cxnSpLocks/>
            <a:stCxn id="17410" idx="3"/>
          </p:cNvCxnSpPr>
          <p:nvPr/>
        </p:nvCxnSpPr>
        <p:spPr>
          <a:xfrm>
            <a:off x="3765982" y="4535858"/>
            <a:ext cx="839172" cy="70687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 name="Google Shape;88;p18">
            <a:extLst>
              <a:ext uri="{FF2B5EF4-FFF2-40B4-BE49-F238E27FC236}">
                <a16:creationId xmlns:a16="http://schemas.microsoft.com/office/drawing/2014/main" id="{26E57EFA-41A2-7EF0-42CF-13F26CF1C9BF}"/>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Evaluation Metrics in Subject Analysis</a:t>
            </a:r>
          </a:p>
        </p:txBody>
      </p:sp>
    </p:spTree>
    <p:extLst>
      <p:ext uri="{BB962C8B-B14F-4D97-AF65-F5344CB8AC3E}">
        <p14:creationId xmlns:p14="http://schemas.microsoft.com/office/powerpoint/2010/main" val="3583789556"/>
      </p:ext>
    </p:extLst>
  </p:cSld>
  <p:clrMapOvr>
    <a:masterClrMapping/>
  </p:clrMapOvr>
  <mc:AlternateContent xmlns:mc="http://schemas.openxmlformats.org/markup-compatibility/2006" xmlns:p14="http://schemas.microsoft.com/office/powerpoint/2010/main">
    <mc:Choice Requires="p14">
      <p:transition spd="slow" p14:dur="2000" advTm="24675"/>
    </mc:Choice>
    <mc:Fallback xmlns="">
      <p:transition spd="slow" advTm="24675"/>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285D0D14-CA6F-FD62-2C35-A787EE9DF426}"/>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C26931DF-BE1B-22B3-A1B6-4A53A5093CC4}"/>
              </a:ext>
            </a:extLst>
          </p:cNvPr>
          <p:cNvSpPr/>
          <p:nvPr/>
        </p:nvSpPr>
        <p:spPr>
          <a:xfrm>
            <a:off x="913251" y="135696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4" name="表格 3">
            <a:extLst>
              <a:ext uri="{FF2B5EF4-FFF2-40B4-BE49-F238E27FC236}">
                <a16:creationId xmlns:a16="http://schemas.microsoft.com/office/drawing/2014/main" id="{AF5163BB-4FA6-F8B0-DD14-7D1DB34FDFDC}"/>
              </a:ext>
            </a:extLst>
          </p:cNvPr>
          <p:cNvGraphicFramePr>
            <a:graphicFrameLocks noGrp="1"/>
          </p:cNvGraphicFramePr>
          <p:nvPr>
            <p:extLst>
              <p:ext uri="{D42A27DB-BD31-4B8C-83A1-F6EECF244321}">
                <p14:modId xmlns:p14="http://schemas.microsoft.com/office/powerpoint/2010/main" val="2736037854"/>
              </p:ext>
            </p:extLst>
          </p:nvPr>
        </p:nvGraphicFramePr>
        <p:xfrm>
          <a:off x="1819275" y="2590800"/>
          <a:ext cx="7620627" cy="3495676"/>
        </p:xfrm>
        <a:graphic>
          <a:graphicData uri="http://schemas.openxmlformats.org/drawingml/2006/table">
            <a:tbl>
              <a:tblPr>
                <a:noFill/>
              </a:tblPr>
              <a:tblGrid>
                <a:gridCol w="2540209">
                  <a:extLst>
                    <a:ext uri="{9D8B030D-6E8A-4147-A177-3AD203B41FA5}">
                      <a16:colId xmlns:a16="http://schemas.microsoft.com/office/drawing/2014/main" val="832341621"/>
                    </a:ext>
                  </a:extLst>
                </a:gridCol>
                <a:gridCol w="2540209">
                  <a:extLst>
                    <a:ext uri="{9D8B030D-6E8A-4147-A177-3AD203B41FA5}">
                      <a16:colId xmlns:a16="http://schemas.microsoft.com/office/drawing/2014/main" val="3794314785"/>
                    </a:ext>
                  </a:extLst>
                </a:gridCol>
                <a:gridCol w="2540209">
                  <a:extLst>
                    <a:ext uri="{9D8B030D-6E8A-4147-A177-3AD203B41FA5}">
                      <a16:colId xmlns:a16="http://schemas.microsoft.com/office/drawing/2014/main" val="1012660190"/>
                    </a:ext>
                  </a:extLst>
                </a:gridCol>
              </a:tblGrid>
              <a:tr h="478246">
                <a:tc>
                  <a:txBody>
                    <a:bodyPr/>
                    <a:lstStyle/>
                    <a:p>
                      <a:pPr marL="0" lvl="0" indent="0" algn="l" rtl="0">
                        <a:spcBef>
                          <a:spcPts val="0"/>
                        </a:spcBef>
                        <a:spcAft>
                          <a:spcPts val="0"/>
                        </a:spcAft>
                        <a:buNone/>
                      </a:pPr>
                      <a:r>
                        <a:rPr lang="en-US" sz="1800" dirty="0">
                          <a:latin typeface="Maven Pro" panose="020B0604020202020204" charset="0"/>
                          <a:cs typeface="Times New Roman" panose="02020603050405020304" pitchFamily="18" charset="0"/>
                        </a:rPr>
                        <a:t>Metric </a:t>
                      </a:r>
                      <a:endParaRPr sz="1800" dirty="0">
                        <a:latin typeface="Maven Pro" panose="020B0604020202020204"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Maven Pro" panose="020B0604020202020204" charset="0"/>
                          <a:cs typeface="Times New Roman" panose="02020603050405020304" pitchFamily="18" charset="0"/>
                        </a:rPr>
                        <a:t>Measures</a:t>
                      </a:r>
                      <a:endParaRPr sz="1800">
                        <a:latin typeface="Maven Pro" panose="020B0604020202020204"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Maven Pro" panose="020B0604020202020204" charset="0"/>
                          <a:cs typeface="Times New Roman" panose="02020603050405020304" pitchFamily="18" charset="0"/>
                        </a:rPr>
                        <a:t>Meaning</a:t>
                      </a:r>
                      <a:endParaRPr sz="1800">
                        <a:latin typeface="Maven Pro" panose="020B0604020202020204" charset="0"/>
                        <a:cs typeface="Times New Roman" panose="02020603050405020304" pitchFamily="18" charset="0"/>
                      </a:endParaRPr>
                    </a:p>
                  </a:txBody>
                  <a:tcPr marL="91425" marR="91425" marT="91425" marB="91425"/>
                </a:tc>
                <a:extLst>
                  <a:ext uri="{0D108BD9-81ED-4DB2-BD59-A6C34878D82A}">
                    <a16:rowId xmlns:a16="http://schemas.microsoft.com/office/drawing/2014/main" val="1923979055"/>
                  </a:ext>
                </a:extLst>
              </a:tr>
              <a:tr h="765213">
                <a:tc>
                  <a:txBody>
                    <a:bodyPr/>
                    <a:lstStyle/>
                    <a:p>
                      <a:pPr marL="0" lvl="0" indent="0" algn="l" rtl="0">
                        <a:spcBef>
                          <a:spcPts val="0"/>
                        </a:spcBef>
                        <a:spcAft>
                          <a:spcPts val="0"/>
                        </a:spcAft>
                        <a:buNone/>
                      </a:pPr>
                      <a:r>
                        <a:rPr lang="en-US" sz="1800" dirty="0">
                          <a:latin typeface="Maven Pro" panose="020B0604020202020204" charset="0"/>
                          <a:cs typeface="Times New Roman" panose="02020603050405020304" pitchFamily="18" charset="0"/>
                        </a:rPr>
                        <a:t>Precision </a:t>
                      </a:r>
                      <a:endParaRPr sz="1800" dirty="0">
                        <a:latin typeface="Maven Pro" panose="020B0604020202020204"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Maven Pro" panose="020B0604020202020204" charset="0"/>
                          <a:cs typeface="Times New Roman" panose="02020603050405020304" pitchFamily="18" charset="0"/>
                        </a:rPr>
                        <a:t>Correct predicted labels / total predicted labels</a:t>
                      </a:r>
                      <a:endParaRPr sz="1800">
                        <a:latin typeface="Maven Pro" panose="020B0604020202020204"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Maven Pro" panose="020B0604020202020204" charset="0"/>
                          <a:cs typeface="Times New Roman" panose="02020603050405020304" pitchFamily="18" charset="0"/>
                        </a:rPr>
                        <a:t>Avoids "hallucinated" or noisy terms</a:t>
                      </a:r>
                      <a:endParaRPr sz="1800">
                        <a:latin typeface="Maven Pro" panose="020B0604020202020204" charset="0"/>
                        <a:cs typeface="Times New Roman" panose="02020603050405020304" pitchFamily="18" charset="0"/>
                      </a:endParaRPr>
                    </a:p>
                  </a:txBody>
                  <a:tcPr marL="91425" marR="91425" marT="91425" marB="91425"/>
                </a:tc>
                <a:extLst>
                  <a:ext uri="{0D108BD9-81ED-4DB2-BD59-A6C34878D82A}">
                    <a16:rowId xmlns:a16="http://schemas.microsoft.com/office/drawing/2014/main" val="2397779213"/>
                  </a:ext>
                </a:extLst>
              </a:tr>
              <a:tr h="765213">
                <a:tc>
                  <a:txBody>
                    <a:bodyPr/>
                    <a:lstStyle/>
                    <a:p>
                      <a:pPr marL="0" lvl="0" indent="0" algn="l" rtl="0">
                        <a:spcBef>
                          <a:spcPts val="0"/>
                        </a:spcBef>
                        <a:spcAft>
                          <a:spcPts val="0"/>
                        </a:spcAft>
                        <a:buNone/>
                      </a:pPr>
                      <a:r>
                        <a:rPr lang="en-US" sz="1800">
                          <a:latin typeface="Maven Pro" panose="020B0604020202020204" charset="0"/>
                          <a:cs typeface="Times New Roman" panose="02020603050405020304" pitchFamily="18" charset="0"/>
                        </a:rPr>
                        <a:t>Recall</a:t>
                      </a:r>
                      <a:endParaRPr sz="1800">
                        <a:latin typeface="Maven Pro" panose="020B0604020202020204"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Maven Pro" panose="020B0604020202020204" charset="0"/>
                          <a:cs typeface="Times New Roman" panose="02020603050405020304" pitchFamily="18" charset="0"/>
                        </a:rPr>
                        <a:t>Correct predicted labels / total true labels</a:t>
                      </a:r>
                      <a:endParaRPr sz="1800">
                        <a:latin typeface="Maven Pro" panose="020B0604020202020204"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Maven Pro" panose="020B0604020202020204" charset="0"/>
                          <a:cs typeface="Times New Roman" panose="02020603050405020304" pitchFamily="18" charset="0"/>
                        </a:rPr>
                        <a:t>Measures coverage</a:t>
                      </a:r>
                      <a:endParaRPr sz="1800">
                        <a:latin typeface="Maven Pro" panose="020B0604020202020204" charset="0"/>
                        <a:cs typeface="Times New Roman" panose="02020603050405020304" pitchFamily="18" charset="0"/>
                      </a:endParaRPr>
                    </a:p>
                  </a:txBody>
                  <a:tcPr marL="91425" marR="91425" marT="91425" marB="91425"/>
                </a:tc>
                <a:extLst>
                  <a:ext uri="{0D108BD9-81ED-4DB2-BD59-A6C34878D82A}">
                    <a16:rowId xmlns:a16="http://schemas.microsoft.com/office/drawing/2014/main" val="2347327582"/>
                  </a:ext>
                </a:extLst>
              </a:tr>
              <a:tr h="765213">
                <a:tc>
                  <a:txBody>
                    <a:bodyPr/>
                    <a:lstStyle/>
                    <a:p>
                      <a:pPr marL="0" lvl="0" indent="0" algn="l" rtl="0">
                        <a:spcBef>
                          <a:spcPts val="0"/>
                        </a:spcBef>
                        <a:spcAft>
                          <a:spcPts val="0"/>
                        </a:spcAft>
                        <a:buNone/>
                      </a:pPr>
                      <a:r>
                        <a:rPr lang="en-US" sz="1800" dirty="0">
                          <a:latin typeface="Maven Pro" panose="020B0604020202020204" charset="0"/>
                          <a:cs typeface="Times New Roman" panose="02020603050405020304" pitchFamily="18" charset="0"/>
                        </a:rPr>
                        <a:t>F1-score</a:t>
                      </a:r>
                      <a:endParaRPr sz="1800" dirty="0">
                        <a:latin typeface="Maven Pro" panose="020B0604020202020204"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Maven Pro" panose="020B0604020202020204" charset="0"/>
                          <a:cs typeface="Times New Roman" panose="02020603050405020304" pitchFamily="18" charset="0"/>
                        </a:rPr>
                        <a:t>Harmonic mean of precision and recall</a:t>
                      </a:r>
                      <a:endParaRPr sz="1800">
                        <a:latin typeface="Maven Pro" panose="020B0604020202020204"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dirty="0">
                          <a:latin typeface="Maven Pro" panose="020B0604020202020204" charset="0"/>
                          <a:cs typeface="Times New Roman" panose="02020603050405020304" pitchFamily="18" charset="0"/>
                        </a:rPr>
                        <a:t>Overall balance of correctness and coverage</a:t>
                      </a:r>
                      <a:endParaRPr sz="1800" dirty="0">
                        <a:latin typeface="Maven Pro" panose="020B0604020202020204" charset="0"/>
                        <a:cs typeface="Times New Roman" panose="02020603050405020304" pitchFamily="18" charset="0"/>
                      </a:endParaRPr>
                    </a:p>
                  </a:txBody>
                  <a:tcPr marL="91425" marR="91425" marT="91425" marB="91425"/>
                </a:tc>
                <a:extLst>
                  <a:ext uri="{0D108BD9-81ED-4DB2-BD59-A6C34878D82A}">
                    <a16:rowId xmlns:a16="http://schemas.microsoft.com/office/drawing/2014/main" val="3697710227"/>
                  </a:ext>
                </a:extLst>
              </a:tr>
            </a:tbl>
          </a:graphicData>
        </a:graphic>
      </p:graphicFrame>
      <p:sp>
        <p:nvSpPr>
          <p:cNvPr id="6" name="Google Shape;88;p18">
            <a:extLst>
              <a:ext uri="{FF2B5EF4-FFF2-40B4-BE49-F238E27FC236}">
                <a16:creationId xmlns:a16="http://schemas.microsoft.com/office/drawing/2014/main" id="{CBF85416-0ECC-57BB-CB06-CE24665D174A}"/>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Evaluation Metrics in Subject Analysis</a:t>
            </a:r>
          </a:p>
        </p:txBody>
      </p:sp>
    </p:spTree>
    <p:extLst>
      <p:ext uri="{BB962C8B-B14F-4D97-AF65-F5344CB8AC3E}">
        <p14:creationId xmlns:p14="http://schemas.microsoft.com/office/powerpoint/2010/main" val="3324797990"/>
      </p:ext>
    </p:extLst>
  </p:cSld>
  <p:clrMapOvr>
    <a:masterClrMapping/>
  </p:clrMapOvr>
  <mc:AlternateContent xmlns:mc="http://schemas.openxmlformats.org/markup-compatibility/2006" xmlns:p14="http://schemas.microsoft.com/office/powerpoint/2010/main">
    <mc:Choice Requires="p14">
      <p:transition spd="slow" p14:dur="2000" advTm="29715"/>
    </mc:Choice>
    <mc:Fallback xmlns="">
      <p:transition spd="slow" advTm="29715"/>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14B6C7AA-DDAC-9C0F-D543-D05DFD303198}"/>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CC5FFED0-A526-AE26-7E9A-64060AB1A3AF}"/>
              </a:ext>
            </a:extLst>
          </p:cNvPr>
          <p:cNvSpPr/>
          <p:nvPr/>
        </p:nvSpPr>
        <p:spPr>
          <a:xfrm>
            <a:off x="989451" y="1296304"/>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Google Shape;321;p38">
            <a:extLst>
              <a:ext uri="{FF2B5EF4-FFF2-40B4-BE49-F238E27FC236}">
                <a16:creationId xmlns:a16="http://schemas.microsoft.com/office/drawing/2014/main" id="{A026DC28-0CBD-F9AC-9D0E-EEB5CE52CECB}"/>
              </a:ext>
            </a:extLst>
          </p:cNvPr>
          <p:cNvSpPr txBox="1">
            <a:spLocks/>
          </p:cNvSpPr>
          <p:nvPr/>
        </p:nvSpPr>
        <p:spPr>
          <a:xfrm>
            <a:off x="876300" y="1658933"/>
            <a:ext cx="8486776" cy="395129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1pPr>
            <a:lvl2pPr marL="914400" marR="0" lvl="1"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2pPr>
            <a:lvl3pPr marL="1371600" marR="0" lvl="2"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3pPr>
            <a:lvl4pPr marL="1828800" marR="0" lvl="3"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4pPr>
            <a:lvl5pPr marL="2286000" marR="0" lvl="4"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5pPr>
            <a:lvl6pPr marL="2743200" marR="0" lvl="5"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6pPr>
            <a:lvl7pPr marL="3200400" marR="0" lvl="6"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7pPr>
            <a:lvl8pPr marL="3657600" marR="0" lvl="7"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8pPr>
            <a:lvl9pPr marL="4114800" marR="0" lvl="8" indent="-342900" algn="l" rtl="0">
              <a:lnSpc>
                <a:spcPct val="115000"/>
              </a:lnSpc>
              <a:spcBef>
                <a:spcPts val="0"/>
              </a:spcBef>
              <a:spcAft>
                <a:spcPts val="0"/>
              </a:spcAft>
              <a:buClr>
                <a:schemeClr val="dk2"/>
              </a:buClr>
              <a:buSzPts val="1800"/>
              <a:buFont typeface="Maven Pro"/>
              <a:buChar char="■"/>
              <a:defRPr sz="1800" b="0" i="0" u="none" strike="noStrike" cap="none">
                <a:solidFill>
                  <a:schemeClr val="dk2"/>
                </a:solidFill>
                <a:latin typeface="Maven Pro"/>
                <a:ea typeface="Maven Pro"/>
                <a:cs typeface="Maven Pro"/>
                <a:sym typeface="Maven Pro"/>
              </a:defRPr>
            </a:lvl9pPr>
          </a:lstStyle>
          <a:p>
            <a:pPr marL="0" indent="0">
              <a:spcBef>
                <a:spcPts val="1000"/>
              </a:spcBef>
              <a:buFont typeface="Maven Pro"/>
              <a:buNone/>
            </a:pPr>
            <a:r>
              <a:rPr lang="en-US" dirty="0">
                <a:latin typeface="Maven Pro" panose="020B0604020202020204" charset="0"/>
                <a:cs typeface="Times New Roman" panose="02020603050405020304" pitchFamily="18" charset="0"/>
              </a:rPr>
              <a:t>Key Metrics Used:</a:t>
            </a:r>
          </a:p>
          <a:p>
            <a:pPr marL="285750" indent="-285750">
              <a:spcBef>
                <a:spcPts val="1000"/>
              </a:spcBef>
              <a:buFont typeface="Arial" panose="020B0604020202020204" pitchFamily="34" charset="0"/>
              <a:buChar char="•"/>
            </a:pPr>
            <a:r>
              <a:rPr lang="en-US" dirty="0">
                <a:latin typeface="Maven Pro" panose="020B0604020202020204" charset="0"/>
                <a:cs typeface="Times New Roman" panose="02020603050405020304" pitchFamily="18" charset="0"/>
              </a:rPr>
              <a:t>Precision: When it says 1 how often is it right </a:t>
            </a:r>
          </a:p>
          <a:p>
            <a:pPr marL="0" indent="0">
              <a:spcBef>
                <a:spcPts val="1000"/>
              </a:spcBef>
              <a:buNone/>
            </a:pPr>
            <a:r>
              <a:rPr lang="en-US" dirty="0">
                <a:latin typeface="Maven Pro" panose="020B0604020202020204" charset="0"/>
                <a:cs typeface="Times New Roman" panose="02020603050405020304" pitchFamily="18" charset="0"/>
              </a:rPr>
              <a:t>                # TP/(#TP+#FP)</a:t>
            </a:r>
          </a:p>
          <a:p>
            <a:pPr marL="285750" indent="-285750">
              <a:spcBef>
                <a:spcPts val="1000"/>
              </a:spcBef>
              <a:buFont typeface="Arial" panose="020B0604020202020204" pitchFamily="34" charset="0"/>
              <a:buChar char="•"/>
            </a:pPr>
            <a:r>
              <a:rPr lang="en-US" dirty="0">
                <a:latin typeface="Maven Pro" panose="020B0604020202020204" charset="0"/>
                <a:cs typeface="Times New Roman" panose="02020603050405020304" pitchFamily="18" charset="0"/>
              </a:rPr>
              <a:t>Accuracy: What fraction does it get right</a:t>
            </a:r>
          </a:p>
          <a:p>
            <a:pPr marL="0" indent="0">
              <a:spcBef>
                <a:spcPts val="1000"/>
              </a:spcBef>
              <a:buNone/>
            </a:pPr>
            <a:r>
              <a:rPr lang="en-US" dirty="0">
                <a:latin typeface="Maven Pro" panose="020B0604020202020204" charset="0"/>
                <a:cs typeface="Times New Roman" panose="02020603050405020304" pitchFamily="18" charset="0"/>
              </a:rPr>
              <a:t>		   # (TP+#TN)/# Total</a:t>
            </a:r>
          </a:p>
          <a:p>
            <a:pPr marL="285750" indent="-285750">
              <a:spcBef>
                <a:spcPts val="1000"/>
              </a:spcBef>
              <a:buFont typeface="Arial" panose="020B0604020202020204" pitchFamily="34" charset="0"/>
              <a:buChar char="•"/>
            </a:pPr>
            <a:r>
              <a:rPr lang="en-US" dirty="0">
                <a:latin typeface="Maven Pro" panose="020B0604020202020204" charset="0"/>
                <a:cs typeface="Times New Roman" panose="02020603050405020304" pitchFamily="18" charset="0"/>
              </a:rPr>
              <a:t>Recall: What fraction of 1s does it get right</a:t>
            </a:r>
          </a:p>
          <a:p>
            <a:pPr marL="0" indent="0">
              <a:spcBef>
                <a:spcPts val="1000"/>
              </a:spcBef>
              <a:buNone/>
            </a:pPr>
            <a:r>
              <a:rPr lang="en-US" dirty="0">
                <a:latin typeface="Maven Pro" panose="020B0604020202020204" charset="0"/>
                <a:cs typeface="Times New Roman" panose="02020603050405020304" pitchFamily="18" charset="0"/>
              </a:rPr>
              <a:t>		   #TP/(#TP+#FN)</a:t>
            </a:r>
          </a:p>
        </p:txBody>
      </p:sp>
      <p:graphicFrame>
        <p:nvGraphicFramePr>
          <p:cNvPr id="5" name="Google Shape;324;p38">
            <a:extLst>
              <a:ext uri="{FF2B5EF4-FFF2-40B4-BE49-F238E27FC236}">
                <a16:creationId xmlns:a16="http://schemas.microsoft.com/office/drawing/2014/main" id="{D82BC67F-56C7-5411-CE85-EFC596B9CABF}"/>
              </a:ext>
            </a:extLst>
          </p:cNvPr>
          <p:cNvGraphicFramePr/>
          <p:nvPr>
            <p:extLst>
              <p:ext uri="{D42A27DB-BD31-4B8C-83A1-F6EECF244321}">
                <p14:modId xmlns:p14="http://schemas.microsoft.com/office/powerpoint/2010/main" val="2121752531"/>
              </p:ext>
            </p:extLst>
          </p:nvPr>
        </p:nvGraphicFramePr>
        <p:xfrm>
          <a:off x="6342025" y="1467335"/>
          <a:ext cx="2935324" cy="1828680"/>
        </p:xfrm>
        <a:graphic>
          <a:graphicData uri="http://schemas.openxmlformats.org/drawingml/2006/table">
            <a:tbl>
              <a:tblPr>
                <a:noFill/>
              </a:tblPr>
              <a:tblGrid>
                <a:gridCol w="733831">
                  <a:extLst>
                    <a:ext uri="{9D8B030D-6E8A-4147-A177-3AD203B41FA5}">
                      <a16:colId xmlns:a16="http://schemas.microsoft.com/office/drawing/2014/main" val="20000"/>
                    </a:ext>
                  </a:extLst>
                </a:gridCol>
                <a:gridCol w="733831">
                  <a:extLst>
                    <a:ext uri="{9D8B030D-6E8A-4147-A177-3AD203B41FA5}">
                      <a16:colId xmlns:a16="http://schemas.microsoft.com/office/drawing/2014/main" val="20001"/>
                    </a:ext>
                  </a:extLst>
                </a:gridCol>
                <a:gridCol w="733831">
                  <a:extLst>
                    <a:ext uri="{9D8B030D-6E8A-4147-A177-3AD203B41FA5}">
                      <a16:colId xmlns:a16="http://schemas.microsoft.com/office/drawing/2014/main" val="20002"/>
                    </a:ext>
                  </a:extLst>
                </a:gridCol>
                <a:gridCol w="733831">
                  <a:extLst>
                    <a:ext uri="{9D8B030D-6E8A-4147-A177-3AD203B41FA5}">
                      <a16:colId xmlns:a16="http://schemas.microsoft.com/office/drawing/2014/main" val="20003"/>
                    </a:ext>
                  </a:extLst>
                </a:gridCol>
              </a:tblGrid>
              <a:tr h="436787">
                <a:tc gridSpan="4">
                  <a:txBody>
                    <a:bodyPr/>
                    <a:lstStyle/>
                    <a:p>
                      <a:pPr marL="0" lvl="0" indent="0" algn="ctr" rtl="0">
                        <a:spcBef>
                          <a:spcPts val="0"/>
                        </a:spcBef>
                        <a:spcAft>
                          <a:spcPts val="0"/>
                        </a:spcAft>
                        <a:buNone/>
                      </a:pPr>
                      <a:r>
                        <a:rPr lang="en-US" sz="1800" dirty="0">
                          <a:latin typeface="Times New Roman" panose="02020603050405020304" pitchFamily="18" charset="0"/>
                          <a:cs typeface="Times New Roman" panose="02020603050405020304" pitchFamily="18" charset="0"/>
                        </a:rPr>
                        <a:t>prediction </a:t>
                      </a:r>
                      <a:endParaRPr sz="1800" dirty="0">
                        <a:latin typeface="Times New Roman" panose="02020603050405020304" pitchFamily="18" charset="0"/>
                        <a:cs typeface="Times New Roman" panose="02020603050405020304" pitchFamily="18" charset="0"/>
                      </a:endParaRPr>
                    </a:p>
                  </a:txBody>
                  <a:tcPr marL="91425" marR="91425" marT="91425" marB="914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20022">
                <a:tc rowSpan="3">
                  <a:txBody>
                    <a:bodyPr/>
                    <a:lstStyle/>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actual</a:t>
                      </a:r>
                      <a:endParaRPr sz="1800" dirty="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endParaRPr sz="180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1</a:t>
                      </a:r>
                      <a:endParaRPr sz="1800" dirty="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0</a:t>
                      </a:r>
                      <a:endParaRPr sz="1800">
                        <a:latin typeface="Times New Roman" panose="02020603050405020304" pitchFamily="18" charset="0"/>
                        <a:cs typeface="Times New Roman" panose="02020603050405020304" pitchFamily="18" charset="0"/>
                      </a:endParaRPr>
                    </a:p>
                  </a:txBody>
                  <a:tcPr marL="91425" marR="91425" marT="91425" marB="91425"/>
                </a:tc>
                <a:extLst>
                  <a:ext uri="{0D108BD9-81ED-4DB2-BD59-A6C34878D82A}">
                    <a16:rowId xmlns:a16="http://schemas.microsoft.com/office/drawing/2014/main" val="10001"/>
                  </a:ext>
                </a:extLst>
              </a:tr>
              <a:tr h="420022">
                <a:tc vMerge="1">
                  <a:txBody>
                    <a:bodyPr/>
                    <a:lstStyle/>
                    <a:p>
                      <a:endParaRPr lang="en-US"/>
                    </a:p>
                  </a:txBody>
                  <a:tcPr/>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1</a:t>
                      </a:r>
                      <a:endParaRPr sz="180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3</a:t>
                      </a:r>
                      <a:endParaRPr sz="1800" dirty="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2</a:t>
                      </a:r>
                      <a:endParaRPr sz="1800">
                        <a:latin typeface="Times New Roman" panose="02020603050405020304" pitchFamily="18" charset="0"/>
                        <a:cs typeface="Times New Roman" panose="02020603050405020304" pitchFamily="18" charset="0"/>
                      </a:endParaRPr>
                    </a:p>
                  </a:txBody>
                  <a:tcPr marL="91425" marR="91425" marT="91425" marB="91425"/>
                </a:tc>
                <a:extLst>
                  <a:ext uri="{0D108BD9-81ED-4DB2-BD59-A6C34878D82A}">
                    <a16:rowId xmlns:a16="http://schemas.microsoft.com/office/drawing/2014/main" val="10002"/>
                  </a:ext>
                </a:extLst>
              </a:tr>
              <a:tr h="420022">
                <a:tc vMerge="1">
                  <a:txBody>
                    <a:bodyPr/>
                    <a:lstStyle/>
                    <a:p>
                      <a:endParaRPr lang="en-US"/>
                    </a:p>
                  </a:txBody>
                  <a:tcPr/>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0</a:t>
                      </a:r>
                      <a:endParaRPr sz="180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3</a:t>
                      </a:r>
                      <a:endParaRPr sz="180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2</a:t>
                      </a:r>
                      <a:endParaRPr sz="1800" dirty="0">
                        <a:latin typeface="Times New Roman" panose="02020603050405020304" pitchFamily="18" charset="0"/>
                        <a:cs typeface="Times New Roman" panose="02020603050405020304" pitchFamily="18" charset="0"/>
                      </a:endParaRPr>
                    </a:p>
                  </a:txBody>
                  <a:tcPr marL="91425" marR="91425" marT="91425" marB="91425"/>
                </a:tc>
                <a:extLst>
                  <a:ext uri="{0D108BD9-81ED-4DB2-BD59-A6C34878D82A}">
                    <a16:rowId xmlns:a16="http://schemas.microsoft.com/office/drawing/2014/main" val="10003"/>
                  </a:ext>
                </a:extLst>
              </a:tr>
            </a:tbl>
          </a:graphicData>
        </a:graphic>
      </p:graphicFrame>
      <p:graphicFrame>
        <p:nvGraphicFramePr>
          <p:cNvPr id="6" name="Google Shape;325;p38">
            <a:extLst>
              <a:ext uri="{FF2B5EF4-FFF2-40B4-BE49-F238E27FC236}">
                <a16:creationId xmlns:a16="http://schemas.microsoft.com/office/drawing/2014/main" id="{096C4B3C-3839-2FAB-BA01-47C4AE05F22F}"/>
              </a:ext>
            </a:extLst>
          </p:cNvPr>
          <p:cNvGraphicFramePr/>
          <p:nvPr>
            <p:extLst>
              <p:ext uri="{D42A27DB-BD31-4B8C-83A1-F6EECF244321}">
                <p14:modId xmlns:p14="http://schemas.microsoft.com/office/powerpoint/2010/main" val="805004204"/>
              </p:ext>
            </p:extLst>
          </p:nvPr>
        </p:nvGraphicFramePr>
        <p:xfrm>
          <a:off x="6342025" y="3561986"/>
          <a:ext cx="4202152" cy="2377320"/>
        </p:xfrm>
        <a:graphic>
          <a:graphicData uri="http://schemas.openxmlformats.org/drawingml/2006/table">
            <a:tbl>
              <a:tblPr>
                <a:noFill/>
              </a:tblPr>
              <a:tblGrid>
                <a:gridCol w="1050538">
                  <a:extLst>
                    <a:ext uri="{9D8B030D-6E8A-4147-A177-3AD203B41FA5}">
                      <a16:colId xmlns:a16="http://schemas.microsoft.com/office/drawing/2014/main" val="20000"/>
                    </a:ext>
                  </a:extLst>
                </a:gridCol>
                <a:gridCol w="1050538">
                  <a:extLst>
                    <a:ext uri="{9D8B030D-6E8A-4147-A177-3AD203B41FA5}">
                      <a16:colId xmlns:a16="http://schemas.microsoft.com/office/drawing/2014/main" val="20001"/>
                    </a:ext>
                  </a:extLst>
                </a:gridCol>
                <a:gridCol w="1050538">
                  <a:extLst>
                    <a:ext uri="{9D8B030D-6E8A-4147-A177-3AD203B41FA5}">
                      <a16:colId xmlns:a16="http://schemas.microsoft.com/office/drawing/2014/main" val="20002"/>
                    </a:ext>
                  </a:extLst>
                </a:gridCol>
                <a:gridCol w="1050538">
                  <a:extLst>
                    <a:ext uri="{9D8B030D-6E8A-4147-A177-3AD203B41FA5}">
                      <a16:colId xmlns:a16="http://schemas.microsoft.com/office/drawing/2014/main" val="20003"/>
                    </a:ext>
                  </a:extLst>
                </a:gridCol>
              </a:tblGrid>
              <a:tr h="348214">
                <a:tc gridSpan="4">
                  <a:txBody>
                    <a:bodyPr/>
                    <a:lstStyle/>
                    <a:p>
                      <a:pPr marL="0" lvl="0" indent="0" algn="ctr" rtl="0">
                        <a:spcBef>
                          <a:spcPts val="0"/>
                        </a:spcBef>
                        <a:spcAft>
                          <a:spcPts val="0"/>
                        </a:spcAft>
                        <a:buNone/>
                      </a:pPr>
                      <a:r>
                        <a:rPr lang="en-US" sz="1800" dirty="0">
                          <a:latin typeface="Times New Roman" panose="02020603050405020304" pitchFamily="18" charset="0"/>
                          <a:cs typeface="Times New Roman" panose="02020603050405020304" pitchFamily="18" charset="0"/>
                        </a:rPr>
                        <a:t>prediction </a:t>
                      </a:r>
                      <a:endParaRPr sz="1800" dirty="0">
                        <a:latin typeface="Times New Roman" panose="02020603050405020304" pitchFamily="18" charset="0"/>
                        <a:cs typeface="Times New Roman" panose="02020603050405020304" pitchFamily="18" charset="0"/>
                      </a:endParaRPr>
                    </a:p>
                  </a:txBody>
                  <a:tcPr marL="91425" marR="91425" marT="91425" marB="914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34849">
                <a:tc rowSpan="3">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actual</a:t>
                      </a:r>
                      <a:endParaRPr sz="180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endParaRPr sz="1800" dirty="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1</a:t>
                      </a:r>
                      <a:endParaRPr sz="180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0</a:t>
                      </a:r>
                      <a:endParaRPr sz="1800">
                        <a:latin typeface="Times New Roman" panose="02020603050405020304" pitchFamily="18" charset="0"/>
                        <a:cs typeface="Times New Roman" panose="02020603050405020304" pitchFamily="18" charset="0"/>
                      </a:endParaRPr>
                    </a:p>
                  </a:txBody>
                  <a:tcPr marL="91425" marR="91425" marT="91425" marB="91425"/>
                </a:tc>
                <a:extLst>
                  <a:ext uri="{0D108BD9-81ED-4DB2-BD59-A6C34878D82A}">
                    <a16:rowId xmlns:a16="http://schemas.microsoft.com/office/drawing/2014/main" val="10001"/>
                  </a:ext>
                </a:extLst>
              </a:tr>
              <a:tr h="692079">
                <a:tc vMerge="1">
                  <a:txBody>
                    <a:bodyPr/>
                    <a:lstStyle/>
                    <a:p>
                      <a:endParaRPr lang="en-US"/>
                    </a:p>
                  </a:txBody>
                  <a:tcPr/>
                </a:tc>
                <a:tc>
                  <a:txBody>
                    <a:bodyPr/>
                    <a:lstStyle/>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1</a:t>
                      </a:r>
                      <a:endParaRPr sz="1800" dirty="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True positive</a:t>
                      </a:r>
                      <a:endParaRPr sz="180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False Negative</a:t>
                      </a:r>
                      <a:endParaRPr sz="1800">
                        <a:latin typeface="Times New Roman" panose="02020603050405020304" pitchFamily="18" charset="0"/>
                        <a:cs typeface="Times New Roman" panose="02020603050405020304" pitchFamily="18" charset="0"/>
                      </a:endParaRPr>
                    </a:p>
                  </a:txBody>
                  <a:tcPr marL="91425" marR="91425" marT="91425" marB="91425"/>
                </a:tc>
                <a:extLst>
                  <a:ext uri="{0D108BD9-81ED-4DB2-BD59-A6C34878D82A}">
                    <a16:rowId xmlns:a16="http://schemas.microsoft.com/office/drawing/2014/main" val="10002"/>
                  </a:ext>
                </a:extLst>
              </a:tr>
              <a:tr h="692079">
                <a:tc vMerge="1">
                  <a:txBody>
                    <a:bodyPr/>
                    <a:lstStyle/>
                    <a:p>
                      <a:endParaRPr lang="en-US"/>
                    </a:p>
                  </a:txBody>
                  <a:tcPr/>
                </a:tc>
                <a:tc>
                  <a:txBody>
                    <a:bodyPr/>
                    <a:lstStyle/>
                    <a:p>
                      <a:pPr marL="0" lvl="0" indent="0" algn="l" rtl="0">
                        <a:spcBef>
                          <a:spcPts val="0"/>
                        </a:spcBef>
                        <a:spcAft>
                          <a:spcPts val="0"/>
                        </a:spcAft>
                        <a:buNone/>
                      </a:pPr>
                      <a:r>
                        <a:rPr lang="en-US" sz="1800">
                          <a:latin typeface="Times New Roman" panose="02020603050405020304" pitchFamily="18" charset="0"/>
                          <a:cs typeface="Times New Roman" panose="02020603050405020304" pitchFamily="18" charset="0"/>
                        </a:rPr>
                        <a:t>0</a:t>
                      </a:r>
                      <a:endParaRPr sz="180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False</a:t>
                      </a:r>
                      <a:endParaRPr sz="18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Positive</a:t>
                      </a:r>
                      <a:endParaRPr sz="1800" dirty="0">
                        <a:latin typeface="Times New Roman" panose="02020603050405020304" pitchFamily="18" charset="0"/>
                        <a:cs typeface="Times New Roman" panose="02020603050405020304" pitchFamily="18" charset="0"/>
                      </a:endParaRPr>
                    </a:p>
                  </a:txBody>
                  <a:tcPr marL="91425" marR="91425" marT="91425" marB="91425"/>
                </a:tc>
                <a:tc>
                  <a:txBody>
                    <a:bodyPr/>
                    <a:lstStyle/>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True</a:t>
                      </a:r>
                      <a:endParaRPr sz="18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US" sz="1800" dirty="0">
                          <a:latin typeface="Times New Roman" panose="02020603050405020304" pitchFamily="18" charset="0"/>
                          <a:cs typeface="Times New Roman" panose="02020603050405020304" pitchFamily="18" charset="0"/>
                        </a:rPr>
                        <a:t>Negative</a:t>
                      </a:r>
                      <a:endParaRPr sz="1800" dirty="0">
                        <a:latin typeface="Times New Roman" panose="02020603050405020304" pitchFamily="18" charset="0"/>
                        <a:cs typeface="Times New Roman" panose="02020603050405020304" pitchFamily="18" charset="0"/>
                      </a:endParaRPr>
                    </a:p>
                  </a:txBody>
                  <a:tcPr marL="91425" marR="91425" marT="91425" marB="91425"/>
                </a:tc>
                <a:extLst>
                  <a:ext uri="{0D108BD9-81ED-4DB2-BD59-A6C34878D82A}">
                    <a16:rowId xmlns:a16="http://schemas.microsoft.com/office/drawing/2014/main" val="10003"/>
                  </a:ext>
                </a:extLst>
              </a:tr>
            </a:tbl>
          </a:graphicData>
        </a:graphic>
      </p:graphicFrame>
      <p:sp>
        <p:nvSpPr>
          <p:cNvPr id="8" name="Google Shape;88;p18">
            <a:extLst>
              <a:ext uri="{FF2B5EF4-FFF2-40B4-BE49-F238E27FC236}">
                <a16:creationId xmlns:a16="http://schemas.microsoft.com/office/drawing/2014/main" id="{309EB6A0-07F5-6F90-8504-15B40215D938}"/>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Evaluation Metrics in Subject Analysis</a:t>
            </a:r>
          </a:p>
        </p:txBody>
      </p:sp>
    </p:spTree>
    <p:extLst>
      <p:ext uri="{BB962C8B-B14F-4D97-AF65-F5344CB8AC3E}">
        <p14:creationId xmlns:p14="http://schemas.microsoft.com/office/powerpoint/2010/main" val="498274871"/>
      </p:ext>
    </p:extLst>
  </p:cSld>
  <p:clrMapOvr>
    <a:masterClrMapping/>
  </p:clrMapOvr>
  <mc:AlternateContent xmlns:mc="http://schemas.openxmlformats.org/markup-compatibility/2006" xmlns:p14="http://schemas.microsoft.com/office/powerpoint/2010/main">
    <mc:Choice Requires="p14">
      <p:transition spd="slow" p14:dur="2000" advTm="23404"/>
    </mc:Choice>
    <mc:Fallback xmlns="">
      <p:transition spd="slow" advTm="23404"/>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670C5C38-3833-F507-7406-87833C5B5CC0}"/>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04B79C1D-36BB-772A-0E46-81A4AA743291}"/>
              </a:ext>
            </a:extLst>
          </p:cNvPr>
          <p:cNvSpPr/>
          <p:nvPr/>
        </p:nvSpPr>
        <p:spPr>
          <a:xfrm>
            <a:off x="932301" y="1356967"/>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040C0448-995F-A3E1-A246-DD58A65B8755}"/>
              </a:ext>
            </a:extLst>
          </p:cNvPr>
          <p:cNvSpPr txBox="1">
            <a:spLocks noGrp="1"/>
          </p:cNvSpPr>
          <p:nvPr>
            <p:ph type="body" idx="4294967295"/>
          </p:nvPr>
        </p:nvSpPr>
        <p:spPr>
          <a:xfrm>
            <a:off x="504825" y="2120567"/>
            <a:ext cx="10382250" cy="3672455"/>
          </a:xfrm>
          <a:prstGeom prst="rect">
            <a:avLst/>
          </a:prstGeom>
        </p:spPr>
        <p:txBody>
          <a:bodyPr spcFirstLastPara="1" wrap="square" lIns="121900" tIns="121900" rIns="121900" bIns="121900" anchor="t" anchorCtr="0">
            <a:noAutofit/>
          </a:bodyPr>
          <a:lstStyle/>
          <a:p>
            <a:pPr marL="539750" indent="0">
              <a:lnSpc>
                <a:spcPct val="150000"/>
              </a:lnSpc>
              <a:spcBef>
                <a:spcPts val="1000"/>
              </a:spcBef>
              <a:buSzPts val="2300"/>
              <a:buNone/>
            </a:pPr>
            <a:r>
              <a:rPr lang="en-US" sz="1400" dirty="0">
                <a:latin typeface="Maven Pro" panose="020B0604020202020204" charset="0"/>
                <a:cs typeface="Times New Roman" panose="02020603050405020304" pitchFamily="18" charset="0"/>
              </a:rPr>
              <a:t>Title: museum rhetoric : building civic identity in national spaces</a:t>
            </a:r>
          </a:p>
          <a:p>
            <a:pPr marL="539750" indent="0">
              <a:lnSpc>
                <a:spcPct val="150000"/>
              </a:lnSpc>
              <a:spcBef>
                <a:spcPts val="1000"/>
              </a:spcBef>
              <a:buSzPts val="2300"/>
              <a:buNone/>
            </a:pPr>
            <a:r>
              <a:rPr lang="en-US" sz="1400" dirty="0">
                <a:latin typeface="Maven Pro" panose="020B0604020202020204" charset="0"/>
                <a:cs typeface="Times New Roman" panose="02020603050405020304" pitchFamily="18" charset="0"/>
              </a:rPr>
              <a:t>Abstract: examines the role of museums in promoting cultural heritage and national identity…</a:t>
            </a:r>
          </a:p>
          <a:p>
            <a:pPr marL="539750" indent="0">
              <a:lnSpc>
                <a:spcPct val="150000"/>
              </a:lnSpc>
              <a:spcBef>
                <a:spcPts val="1000"/>
              </a:spcBef>
              <a:buSzPts val="2300"/>
              <a:buNone/>
            </a:pPr>
            <a:r>
              <a:rPr lang="en-US" sz="1400" dirty="0">
                <a:latin typeface="Maven Pro" panose="020B0604020202020204" charset="0"/>
                <a:cs typeface="Times New Roman" panose="02020603050405020304" pitchFamily="18" charset="0"/>
              </a:rPr>
              <a:t>Predict LCSH: </a:t>
            </a:r>
            <a:r>
              <a:rPr lang="en-US" sz="1400" dirty="0">
                <a:solidFill>
                  <a:schemeClr val="bg2"/>
                </a:solidFill>
                <a:latin typeface="Maven Pro" panose="020B0604020202020204" charset="0"/>
                <a:cs typeface="Times New Roman" panose="02020603050405020304" pitchFamily="18" charset="0"/>
              </a:rPr>
              <a:t>Nationalism and collective memory, </a:t>
            </a:r>
            <a:r>
              <a:rPr lang="en-US" sz="1400" dirty="0">
                <a:solidFill>
                  <a:schemeClr val="accent1">
                    <a:lumMod val="75000"/>
                  </a:schemeClr>
                </a:solidFill>
                <a:latin typeface="Maven Pro" panose="020B0604020202020204" charset="0"/>
                <a:cs typeface="Times New Roman" panose="02020603050405020304" pitchFamily="18" charset="0"/>
              </a:rPr>
              <a:t>Nationalism</a:t>
            </a:r>
            <a:r>
              <a:rPr lang="en-US" sz="1400" dirty="0">
                <a:solidFill>
                  <a:schemeClr val="bg2"/>
                </a:solidFill>
                <a:latin typeface="Maven Pro" panose="020B0604020202020204" charset="0"/>
                <a:cs typeface="Times New Roman" panose="02020603050405020304" pitchFamily="18" charset="0"/>
              </a:rPr>
              <a:t>, Civic improvement, </a:t>
            </a:r>
            <a:r>
              <a:rPr lang="en-US" sz="1400" dirty="0">
                <a:solidFill>
                  <a:schemeClr val="accent1">
                    <a:lumMod val="75000"/>
                  </a:schemeClr>
                </a:solidFill>
                <a:latin typeface="Maven Pro" panose="020B0604020202020204" charset="0"/>
                <a:cs typeface="Times New Roman" panose="02020603050405020304" pitchFamily="18" charset="0"/>
              </a:rPr>
              <a:t>Cultural property</a:t>
            </a:r>
            <a:r>
              <a:rPr lang="en-US" sz="1400" dirty="0">
                <a:solidFill>
                  <a:schemeClr val="bg2"/>
                </a:solidFill>
                <a:latin typeface="Maven Pro" panose="020B0604020202020204" charset="0"/>
                <a:cs typeface="Times New Roman" panose="02020603050405020304" pitchFamily="18" charset="0"/>
              </a:rPr>
              <a:t>, Museum exhibits, Collective memory, Civic engagement, Communication in museology, </a:t>
            </a:r>
            <a:r>
              <a:rPr lang="en-US" sz="1400" dirty="0">
                <a:solidFill>
                  <a:schemeClr val="accent1">
                    <a:lumMod val="75000"/>
                  </a:schemeClr>
                </a:solidFill>
                <a:latin typeface="Maven Pro" panose="020B0604020202020204" charset="0"/>
                <a:cs typeface="Times New Roman" panose="02020603050405020304" pitchFamily="18" charset="0"/>
              </a:rPr>
              <a:t>Museums</a:t>
            </a:r>
            <a:r>
              <a:rPr lang="en-US" sz="1400" dirty="0">
                <a:solidFill>
                  <a:schemeClr val="bg2"/>
                </a:solidFill>
                <a:latin typeface="Maven Pro" panose="020B0604020202020204" charset="0"/>
                <a:cs typeface="Times New Roman" panose="02020603050405020304" pitchFamily="18" charset="0"/>
              </a:rPr>
              <a:t>, Identity (Psychology), National characteristics, Group identity, Public spaces, </a:t>
            </a:r>
            <a:r>
              <a:rPr lang="en-US" sz="1400" dirty="0">
                <a:solidFill>
                  <a:schemeClr val="accent1">
                    <a:lumMod val="75000"/>
                  </a:schemeClr>
                </a:solidFill>
                <a:latin typeface="Maven Pro" panose="020B0604020202020204" charset="0"/>
                <a:cs typeface="Times New Roman" panose="02020603050405020304" pitchFamily="18" charset="0"/>
              </a:rPr>
              <a:t>Rhetoric</a:t>
            </a:r>
          </a:p>
          <a:p>
            <a:pPr marL="539750" indent="0">
              <a:lnSpc>
                <a:spcPct val="150000"/>
              </a:lnSpc>
              <a:spcBef>
                <a:spcPts val="1000"/>
              </a:spcBef>
              <a:buSzPts val="2300"/>
              <a:buNone/>
            </a:pPr>
            <a:r>
              <a:rPr lang="en-US" sz="1400" dirty="0">
                <a:latin typeface="Maven Pro" panose="020B0604020202020204" charset="0"/>
                <a:cs typeface="Times New Roman" panose="02020603050405020304" pitchFamily="18" charset="0"/>
              </a:rPr>
              <a:t>Original LCSH: </a:t>
            </a:r>
            <a:r>
              <a:rPr lang="en-US" sz="1400" dirty="0">
                <a:solidFill>
                  <a:schemeClr val="accent1">
                    <a:lumMod val="75000"/>
                  </a:schemeClr>
                </a:solidFill>
                <a:latin typeface="Maven Pro" panose="020B0604020202020204" charset="0"/>
                <a:cs typeface="Times New Roman" panose="02020603050405020304" pitchFamily="18" charset="0"/>
              </a:rPr>
              <a:t>museums; national museums; rhetoric; nationalism</a:t>
            </a:r>
            <a:r>
              <a:rPr lang="en-US" sz="1400" dirty="0">
                <a:latin typeface="Maven Pro" panose="020B0604020202020204" charset="0"/>
                <a:cs typeface="Times New Roman" panose="02020603050405020304" pitchFamily="18" charset="0"/>
              </a:rPr>
              <a:t>; cultural property</a:t>
            </a:r>
          </a:p>
        </p:txBody>
      </p:sp>
      <p:sp>
        <p:nvSpPr>
          <p:cNvPr id="5" name="Google Shape;88;p18">
            <a:extLst>
              <a:ext uri="{FF2B5EF4-FFF2-40B4-BE49-F238E27FC236}">
                <a16:creationId xmlns:a16="http://schemas.microsoft.com/office/drawing/2014/main" id="{09B931EB-DCF8-0019-10C8-0001AA28F595}"/>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Evaluation Metrics in Subject Analysis</a:t>
            </a:r>
          </a:p>
        </p:txBody>
      </p:sp>
    </p:spTree>
    <p:extLst>
      <p:ext uri="{BB962C8B-B14F-4D97-AF65-F5344CB8AC3E}">
        <p14:creationId xmlns:p14="http://schemas.microsoft.com/office/powerpoint/2010/main" val="1176839424"/>
      </p:ext>
    </p:extLst>
  </p:cSld>
  <p:clrMapOvr>
    <a:masterClrMapping/>
  </p:clrMapOvr>
  <mc:AlternateContent xmlns:mc="http://schemas.openxmlformats.org/markup-compatibility/2006" xmlns:p14="http://schemas.microsoft.com/office/powerpoint/2010/main">
    <mc:Choice Requires="p14">
      <p:transition spd="slow" p14:dur="2000" advTm="69976"/>
    </mc:Choice>
    <mc:Fallback xmlns="">
      <p:transition spd="slow" advTm="69976"/>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530BD82F-B61F-C508-77D8-6D7B0554526F}"/>
            </a:ext>
          </a:extLst>
        </p:cNvPr>
        <p:cNvGrpSpPr/>
        <p:nvPr/>
      </p:nvGrpSpPr>
      <p:grpSpPr>
        <a:xfrm>
          <a:off x="0" y="0"/>
          <a:ext cx="0" cy="0"/>
          <a:chOff x="0" y="0"/>
          <a:chExt cx="0" cy="0"/>
        </a:xfrm>
      </p:grpSpPr>
      <p:sp>
        <p:nvSpPr>
          <p:cNvPr id="273" name="Google Shape;273;p25">
            <a:extLst>
              <a:ext uri="{FF2B5EF4-FFF2-40B4-BE49-F238E27FC236}">
                <a16:creationId xmlns:a16="http://schemas.microsoft.com/office/drawing/2014/main" id="{FE292666-DDC7-0D85-3B93-947F3BE984E4}"/>
              </a:ext>
            </a:extLst>
          </p:cNvPr>
          <p:cNvSpPr/>
          <p:nvPr/>
        </p:nvSpPr>
        <p:spPr>
          <a:xfrm>
            <a:off x="665601" y="1271451"/>
            <a:ext cx="3867088" cy="171031"/>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75" name="Google Shape;275;p25">
            <a:extLst>
              <a:ext uri="{FF2B5EF4-FFF2-40B4-BE49-F238E27FC236}">
                <a16:creationId xmlns:a16="http://schemas.microsoft.com/office/drawing/2014/main" id="{C93C5CF2-8FAD-7907-AA99-CDC216DB1D85}"/>
              </a:ext>
            </a:extLst>
          </p:cNvPr>
          <p:cNvSpPr txBox="1">
            <a:spLocks noGrp="1"/>
          </p:cNvSpPr>
          <p:nvPr>
            <p:ph type="body" idx="4294967295"/>
          </p:nvPr>
        </p:nvSpPr>
        <p:spPr>
          <a:xfrm>
            <a:off x="415600" y="2211672"/>
            <a:ext cx="9820650" cy="3581350"/>
          </a:xfrm>
          <a:prstGeom prst="rect">
            <a:avLst/>
          </a:prstGeom>
        </p:spPr>
        <p:txBody>
          <a:bodyPr spcFirstLastPara="1" wrap="square" lIns="121900" tIns="121900" rIns="121900" bIns="121900" anchor="t" anchorCtr="0">
            <a:noAutofit/>
          </a:bodyPr>
          <a:lstStyle/>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Recall: </a:t>
            </a:r>
            <a:r>
              <a:rPr lang="en-US" dirty="0">
                <a:solidFill>
                  <a:srgbClr val="FF0000"/>
                </a:solidFill>
                <a:latin typeface="Maven Pro" panose="020B0604020202020204" charset="0"/>
                <a:cs typeface="Times New Roman" panose="02020603050405020304" pitchFamily="18" charset="0"/>
              </a:rPr>
              <a:t>0.8</a:t>
            </a:r>
            <a:r>
              <a:rPr lang="en-US" dirty="0">
                <a:latin typeface="Maven Pro" panose="020B0604020202020204" charset="0"/>
                <a:cs typeface="Times New Roman" panose="02020603050405020304" pitchFamily="18" charset="0"/>
              </a:rPr>
              <a:t> (4/5)</a:t>
            </a:r>
          </a:p>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Precision: </a:t>
            </a:r>
            <a:r>
              <a:rPr lang="en-US" dirty="0">
                <a:solidFill>
                  <a:srgbClr val="FF0000"/>
                </a:solidFill>
                <a:latin typeface="Maven Pro" panose="020B0604020202020204" charset="0"/>
                <a:cs typeface="Times New Roman" panose="02020603050405020304" pitchFamily="18" charset="0"/>
              </a:rPr>
              <a:t>0.29</a:t>
            </a:r>
            <a:r>
              <a:rPr lang="en-US" dirty="0">
                <a:latin typeface="Maven Pro" panose="020B0604020202020204" charset="0"/>
                <a:cs typeface="Times New Roman" panose="02020603050405020304" pitchFamily="18" charset="0"/>
              </a:rPr>
              <a:t> (4/14)</a:t>
            </a:r>
          </a:p>
          <a:p>
            <a:pPr marL="539750" indent="0">
              <a:lnSpc>
                <a:spcPct val="150000"/>
              </a:lnSpc>
              <a:spcBef>
                <a:spcPts val="1000"/>
              </a:spcBef>
              <a:buSzPts val="2300"/>
              <a:buNone/>
            </a:pPr>
            <a:r>
              <a:rPr lang="en-US" dirty="0">
                <a:latin typeface="Maven Pro" panose="020B0604020202020204" charset="0"/>
                <a:cs typeface="Times New Roman" panose="02020603050405020304" pitchFamily="18" charset="0"/>
              </a:rPr>
              <a:t>F1-score: </a:t>
            </a:r>
            <a:r>
              <a:rPr lang="en-US" dirty="0">
                <a:solidFill>
                  <a:srgbClr val="FF0000"/>
                </a:solidFill>
                <a:latin typeface="Maven Pro" panose="020B0604020202020204" charset="0"/>
                <a:cs typeface="Times New Roman" panose="02020603050405020304" pitchFamily="18" charset="0"/>
              </a:rPr>
              <a:t>0.43</a:t>
            </a:r>
            <a:r>
              <a:rPr lang="en-US" dirty="0">
                <a:latin typeface="Maven Pro" panose="020B0604020202020204" charset="0"/>
                <a:cs typeface="Times New Roman" panose="02020603050405020304" pitchFamily="18" charset="0"/>
              </a:rPr>
              <a:t>  [(2*0.8*0.29)/(0.8+0.29)]</a:t>
            </a:r>
          </a:p>
        </p:txBody>
      </p:sp>
      <p:pic>
        <p:nvPicPr>
          <p:cNvPr id="18434" name="Picture 2" descr="Evaluation Metrics icon line vector illustration 42387800 Vector Art at ...">
            <a:extLst>
              <a:ext uri="{FF2B5EF4-FFF2-40B4-BE49-F238E27FC236}">
                <a16:creationId xmlns:a16="http://schemas.microsoft.com/office/drawing/2014/main" id="{B82FAC8E-4D9D-F0C0-12E0-3CC6F69534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100" y="2211672"/>
            <a:ext cx="3316665" cy="3316665"/>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88;p18">
            <a:extLst>
              <a:ext uri="{FF2B5EF4-FFF2-40B4-BE49-F238E27FC236}">
                <a16:creationId xmlns:a16="http://schemas.microsoft.com/office/drawing/2014/main" id="{41D6C4EE-A229-F57A-CC67-77D725828DC7}"/>
              </a:ext>
            </a:extLst>
          </p:cNvPr>
          <p:cNvSpPr txBox="1">
            <a:spLocks/>
          </p:cNvSpPr>
          <p:nvPr/>
        </p:nvSpPr>
        <p:spPr>
          <a:xfrm>
            <a:off x="415600" y="5933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Sriracha"/>
              <a:buNone/>
              <a:defRPr sz="3640" b="1" i="0" u="none" strike="noStrike" cap="none">
                <a:solidFill>
                  <a:schemeClr val="dk1"/>
                </a:solidFill>
                <a:latin typeface="Sriracha"/>
                <a:ea typeface="Sriracha"/>
                <a:cs typeface="Sriracha"/>
                <a:sym typeface="Sriracha"/>
              </a:defRPr>
            </a:lvl1pPr>
            <a:lvl2pPr marR="0" lvl="1"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2pPr>
            <a:lvl3pPr marR="0" lvl="2"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3pPr>
            <a:lvl4pPr marR="0" lvl="3"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4pPr>
            <a:lvl5pPr marR="0" lvl="4"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5pPr>
            <a:lvl6pPr marR="0" lvl="5"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6pPr>
            <a:lvl7pPr marR="0" lvl="6"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7pPr>
            <a:lvl8pPr marR="0" lvl="7"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8pPr>
            <a:lvl9pPr marR="0" lvl="8" algn="l" rtl="0">
              <a:lnSpc>
                <a:spcPct val="100000"/>
              </a:lnSpc>
              <a:spcBef>
                <a:spcPts val="0"/>
              </a:spcBef>
              <a:spcAft>
                <a:spcPts val="0"/>
              </a:spcAft>
              <a:buClr>
                <a:schemeClr val="dk1"/>
              </a:buClr>
              <a:buSzPts val="3600"/>
              <a:buFont typeface="Sriracha"/>
              <a:buNone/>
              <a:defRPr sz="3600" b="1" i="0" u="none" strike="noStrike" cap="none">
                <a:solidFill>
                  <a:schemeClr val="dk1"/>
                </a:solidFill>
                <a:latin typeface="Sriracha"/>
                <a:ea typeface="Sriracha"/>
                <a:cs typeface="Sriracha"/>
                <a:sym typeface="Sriracha"/>
              </a:defRPr>
            </a:lvl9pPr>
          </a:lstStyle>
          <a:p>
            <a:pPr algn="l"/>
            <a:r>
              <a:rPr lang="en-US" dirty="0"/>
              <a:t>Evaluation Metrics in Subject Analysis</a:t>
            </a:r>
          </a:p>
        </p:txBody>
      </p:sp>
    </p:spTree>
    <p:extLst>
      <p:ext uri="{BB962C8B-B14F-4D97-AF65-F5344CB8AC3E}">
        <p14:creationId xmlns:p14="http://schemas.microsoft.com/office/powerpoint/2010/main" val="333816286"/>
      </p:ext>
    </p:extLst>
  </p:cSld>
  <p:clrMapOvr>
    <a:masterClrMapping/>
  </p:clrMapOvr>
  <mc:AlternateContent xmlns:mc="http://schemas.openxmlformats.org/markup-compatibility/2006" xmlns:p14="http://schemas.microsoft.com/office/powerpoint/2010/main">
    <mc:Choice Requires="p14">
      <p:transition spd="slow" p14:dur="2000" advTm="28012"/>
    </mc:Choice>
    <mc:Fallback xmlns="">
      <p:transition spd="slow" advTm="28012"/>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A7E2B4-C5F1-02F1-ABD4-DAE7698EF75F}"/>
              </a:ext>
            </a:extLst>
          </p:cNvPr>
          <p:cNvSpPr>
            <a:spLocks noGrp="1"/>
          </p:cNvSpPr>
          <p:nvPr>
            <p:ph type="title"/>
          </p:nvPr>
        </p:nvSpPr>
        <p:spPr/>
        <p:txBody>
          <a:bodyPr>
            <a:normAutofit fontScale="90000"/>
          </a:bodyPr>
          <a:lstStyle/>
          <a:p>
            <a:endParaRPr lang="en-US"/>
          </a:p>
        </p:txBody>
      </p:sp>
      <p:pic>
        <p:nvPicPr>
          <p:cNvPr id="4" name="图片 3">
            <a:extLst>
              <a:ext uri="{FF2B5EF4-FFF2-40B4-BE49-F238E27FC236}">
                <a16:creationId xmlns:a16="http://schemas.microsoft.com/office/drawing/2014/main" id="{B99675FB-EB26-2EB6-43FE-E9783169442B}"/>
              </a:ext>
            </a:extLst>
          </p:cNvPr>
          <p:cNvPicPr>
            <a:picLocks noChangeAspect="1"/>
          </p:cNvPicPr>
          <p:nvPr/>
        </p:nvPicPr>
        <p:blipFill>
          <a:blip r:embed="rId4"/>
          <a:stretch>
            <a:fillRect/>
          </a:stretch>
        </p:blipFill>
        <p:spPr>
          <a:xfrm>
            <a:off x="4160510" y="1933791"/>
            <a:ext cx="3589682" cy="3600726"/>
          </a:xfrm>
          <a:prstGeom prst="rect">
            <a:avLst/>
          </a:prstGeom>
        </p:spPr>
      </p:pic>
    </p:spTree>
    <p:extLst>
      <p:ext uri="{BB962C8B-B14F-4D97-AF65-F5344CB8AC3E}">
        <p14:creationId xmlns:p14="http://schemas.microsoft.com/office/powerpoint/2010/main" val="497065293"/>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39"/>
          <p:cNvSpPr txBox="1">
            <a:spLocks noGrp="1"/>
          </p:cNvSpPr>
          <p:nvPr>
            <p:ph type="subTitle" idx="1"/>
          </p:nvPr>
        </p:nvSpPr>
        <p:spPr>
          <a:xfrm>
            <a:off x="2002563" y="3562173"/>
            <a:ext cx="7038300" cy="530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Do you have any questions?</a:t>
            </a:r>
            <a:endParaRPr dirty="0"/>
          </a:p>
        </p:txBody>
      </p:sp>
      <p:sp>
        <p:nvSpPr>
          <p:cNvPr id="485" name="Google Shape;485;p39"/>
          <p:cNvSpPr/>
          <p:nvPr/>
        </p:nvSpPr>
        <p:spPr>
          <a:xfrm rot="-59955">
            <a:off x="2204746" y="3078730"/>
            <a:ext cx="5734830" cy="171057"/>
          </a:xfrm>
          <a:custGeom>
            <a:avLst/>
            <a:gdLst/>
            <a:ahLst/>
            <a:cxnLst/>
            <a:rect l="l" t="t" r="r" b="b"/>
            <a:pathLst>
              <a:path w="6667393" h="171031" extrusionOk="0">
                <a:moveTo>
                  <a:pt x="86024" y="2"/>
                </a:moveTo>
                <a:cubicBezTo>
                  <a:pt x="38811" y="-294"/>
                  <a:pt x="297" y="37678"/>
                  <a:pt x="2" y="84887"/>
                </a:cubicBezTo>
                <a:cubicBezTo>
                  <a:pt x="-298" y="132088"/>
                  <a:pt x="37799" y="170626"/>
                  <a:pt x="85012" y="170909"/>
                </a:cubicBezTo>
                <a:cubicBezTo>
                  <a:pt x="326434" y="170991"/>
                  <a:pt x="567824" y="171274"/>
                  <a:pt x="809246" y="170545"/>
                </a:cubicBezTo>
                <a:cubicBezTo>
                  <a:pt x="875478" y="170343"/>
                  <a:pt x="941754" y="170343"/>
                  <a:pt x="1007985" y="169897"/>
                </a:cubicBezTo>
                <a:cubicBezTo>
                  <a:pt x="1093449" y="169331"/>
                  <a:pt x="1178820" y="168724"/>
                  <a:pt x="1264280" y="167509"/>
                </a:cubicBezTo>
                <a:cubicBezTo>
                  <a:pt x="1309153" y="166861"/>
                  <a:pt x="1354132" y="165445"/>
                  <a:pt x="1399005" y="164837"/>
                </a:cubicBezTo>
                <a:cubicBezTo>
                  <a:pt x="1441729" y="164271"/>
                  <a:pt x="1484425" y="163785"/>
                  <a:pt x="1527157" y="163582"/>
                </a:cubicBezTo>
                <a:cubicBezTo>
                  <a:pt x="1557061" y="163421"/>
                  <a:pt x="1586940" y="163825"/>
                  <a:pt x="1616847" y="163947"/>
                </a:cubicBezTo>
                <a:cubicBezTo>
                  <a:pt x="1674529" y="164190"/>
                  <a:pt x="1732219" y="164433"/>
                  <a:pt x="1789905" y="164716"/>
                </a:cubicBezTo>
                <a:cubicBezTo>
                  <a:pt x="1935184" y="165404"/>
                  <a:pt x="2080430" y="165647"/>
                  <a:pt x="2225710" y="165606"/>
                </a:cubicBezTo>
                <a:cubicBezTo>
                  <a:pt x="2606023" y="165485"/>
                  <a:pt x="2986336" y="160789"/>
                  <a:pt x="3366649" y="159899"/>
                </a:cubicBezTo>
                <a:cubicBezTo>
                  <a:pt x="3535440" y="159494"/>
                  <a:pt x="3704247" y="159939"/>
                  <a:pt x="3873053" y="160668"/>
                </a:cubicBezTo>
                <a:cubicBezTo>
                  <a:pt x="3967051" y="161073"/>
                  <a:pt x="4061008" y="162166"/>
                  <a:pt x="4155005" y="161801"/>
                </a:cubicBezTo>
                <a:cubicBezTo>
                  <a:pt x="4266127" y="161356"/>
                  <a:pt x="4377248" y="158967"/>
                  <a:pt x="4488368" y="157510"/>
                </a:cubicBezTo>
                <a:cubicBezTo>
                  <a:pt x="4644343" y="155446"/>
                  <a:pt x="4800317" y="154231"/>
                  <a:pt x="4956292" y="153057"/>
                </a:cubicBezTo>
                <a:cubicBezTo>
                  <a:pt x="5520317" y="148847"/>
                  <a:pt x="6084382" y="147430"/>
                  <a:pt x="6648408" y="145487"/>
                </a:cubicBezTo>
                <a:cubicBezTo>
                  <a:pt x="6658852" y="145528"/>
                  <a:pt x="6667312" y="137189"/>
                  <a:pt x="6667393" y="126745"/>
                </a:cubicBezTo>
                <a:cubicBezTo>
                  <a:pt x="6667434" y="116341"/>
                  <a:pt x="6659095" y="107840"/>
                  <a:pt x="6648650" y="107799"/>
                </a:cubicBezTo>
                <a:cubicBezTo>
                  <a:pt x="6082561" y="98731"/>
                  <a:pt x="5516431" y="90149"/>
                  <a:pt x="4950341" y="78815"/>
                </a:cubicBezTo>
                <a:cubicBezTo>
                  <a:pt x="4794407" y="75690"/>
                  <a:pt x="4638473" y="72564"/>
                  <a:pt x="4482539" y="68569"/>
                </a:cubicBezTo>
                <a:cubicBezTo>
                  <a:pt x="4373604" y="65776"/>
                  <a:pt x="4264629" y="61877"/>
                  <a:pt x="4155653" y="60092"/>
                </a:cubicBezTo>
                <a:cubicBezTo>
                  <a:pt x="4061656" y="58550"/>
                  <a:pt x="3967658" y="58582"/>
                  <a:pt x="3873661" y="57813"/>
                </a:cubicBezTo>
                <a:cubicBezTo>
                  <a:pt x="3704895" y="56437"/>
                  <a:pt x="3536168" y="54761"/>
                  <a:pt x="3367406" y="52251"/>
                </a:cubicBezTo>
                <a:cubicBezTo>
                  <a:pt x="2987138" y="46591"/>
                  <a:pt x="2606877" y="37014"/>
                  <a:pt x="2226596" y="32136"/>
                </a:cubicBezTo>
                <a:cubicBezTo>
                  <a:pt x="2081325" y="30270"/>
                  <a:pt x="1936066" y="28598"/>
                  <a:pt x="1790787" y="27452"/>
                </a:cubicBezTo>
                <a:cubicBezTo>
                  <a:pt x="1730972" y="26982"/>
                  <a:pt x="1671100" y="26570"/>
                  <a:pt x="1611281" y="26063"/>
                </a:cubicBezTo>
                <a:cubicBezTo>
                  <a:pt x="1583511" y="25829"/>
                  <a:pt x="1555806" y="25780"/>
                  <a:pt x="1528039" y="25302"/>
                </a:cubicBezTo>
                <a:cubicBezTo>
                  <a:pt x="1485320" y="24570"/>
                  <a:pt x="1442604" y="23643"/>
                  <a:pt x="1399892" y="22521"/>
                </a:cubicBezTo>
                <a:cubicBezTo>
                  <a:pt x="1355027" y="21343"/>
                  <a:pt x="1310157" y="19421"/>
                  <a:pt x="1265292" y="18218"/>
                </a:cubicBezTo>
                <a:cubicBezTo>
                  <a:pt x="1179856" y="15931"/>
                  <a:pt x="1094319" y="14162"/>
                  <a:pt x="1008867" y="12527"/>
                </a:cubicBezTo>
                <a:cubicBezTo>
                  <a:pt x="942648" y="11260"/>
                  <a:pt x="876482" y="10397"/>
                  <a:pt x="810258" y="9365"/>
                </a:cubicBezTo>
                <a:cubicBezTo>
                  <a:pt x="568865" y="5600"/>
                  <a:pt x="327426" y="2965"/>
                  <a:pt x="86024" y="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6" name="Google Shape;486;p39"/>
          <p:cNvSpPr txBox="1">
            <a:spLocks noGrp="1"/>
          </p:cNvSpPr>
          <p:nvPr>
            <p:ph type="title"/>
          </p:nvPr>
        </p:nvSpPr>
        <p:spPr>
          <a:xfrm>
            <a:off x="2002590" y="1808675"/>
            <a:ext cx="7038300" cy="175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t>Thank you!</a:t>
            </a:r>
            <a:endParaRPr dirty="0"/>
          </a:p>
        </p:txBody>
      </p:sp>
      <p:sp>
        <p:nvSpPr>
          <p:cNvPr id="488" name="Google Shape;488;p39"/>
          <p:cNvSpPr/>
          <p:nvPr/>
        </p:nvSpPr>
        <p:spPr>
          <a:xfrm flipH="1">
            <a:off x="7594008" y="3646400"/>
            <a:ext cx="932416" cy="812912"/>
          </a:xfrm>
          <a:custGeom>
            <a:avLst/>
            <a:gdLst/>
            <a:ahLst/>
            <a:cxnLst/>
            <a:rect l="l" t="t" r="r" b="b"/>
            <a:pathLst>
              <a:path w="1184020" h="1032269" extrusionOk="0">
                <a:moveTo>
                  <a:pt x="211073" y="0"/>
                </a:moveTo>
                <a:cubicBezTo>
                  <a:pt x="203073" y="4194"/>
                  <a:pt x="195579" y="6081"/>
                  <a:pt x="203708" y="1389"/>
                </a:cubicBezTo>
                <a:cubicBezTo>
                  <a:pt x="208914" y="-1609"/>
                  <a:pt x="196214" y="-384"/>
                  <a:pt x="193421" y="16470"/>
                </a:cubicBezTo>
                <a:cubicBezTo>
                  <a:pt x="190944" y="31234"/>
                  <a:pt x="202564" y="58197"/>
                  <a:pt x="196151" y="70247"/>
                </a:cubicBezTo>
                <a:cubicBezTo>
                  <a:pt x="190435" y="81073"/>
                  <a:pt x="166115" y="72031"/>
                  <a:pt x="163639" y="86915"/>
                </a:cubicBezTo>
                <a:cubicBezTo>
                  <a:pt x="161734" y="98260"/>
                  <a:pt x="171385" y="125774"/>
                  <a:pt x="161035" y="133152"/>
                </a:cubicBezTo>
                <a:cubicBezTo>
                  <a:pt x="150177" y="140934"/>
                  <a:pt x="132651" y="138613"/>
                  <a:pt x="127508" y="154781"/>
                </a:cubicBezTo>
                <a:cubicBezTo>
                  <a:pt x="124967" y="162867"/>
                  <a:pt x="127253" y="180267"/>
                  <a:pt x="121158" y="186333"/>
                </a:cubicBezTo>
                <a:cubicBezTo>
                  <a:pt x="110362" y="197139"/>
                  <a:pt x="92963" y="190770"/>
                  <a:pt x="85471" y="204986"/>
                </a:cubicBezTo>
                <a:cubicBezTo>
                  <a:pt x="80835" y="213689"/>
                  <a:pt x="74612" y="235904"/>
                  <a:pt x="78930" y="245467"/>
                </a:cubicBezTo>
                <a:cubicBezTo>
                  <a:pt x="80136" y="248219"/>
                  <a:pt x="83947" y="249792"/>
                  <a:pt x="84073" y="252809"/>
                </a:cubicBezTo>
                <a:cubicBezTo>
                  <a:pt x="84137" y="255640"/>
                  <a:pt x="60134" y="264579"/>
                  <a:pt x="56451" y="270272"/>
                </a:cubicBezTo>
                <a:cubicBezTo>
                  <a:pt x="45656" y="287202"/>
                  <a:pt x="70294" y="303623"/>
                  <a:pt x="57658" y="318492"/>
                </a:cubicBezTo>
                <a:cubicBezTo>
                  <a:pt x="45973" y="332278"/>
                  <a:pt x="21526" y="315914"/>
                  <a:pt x="7683" y="329803"/>
                </a:cubicBezTo>
                <a:cubicBezTo>
                  <a:pt x="-6033" y="343534"/>
                  <a:pt x="2476" y="369546"/>
                  <a:pt x="4063" y="385762"/>
                </a:cubicBezTo>
                <a:lnTo>
                  <a:pt x="938910" y="1032269"/>
                </a:lnTo>
                <a:cubicBezTo>
                  <a:pt x="940625" y="1027621"/>
                  <a:pt x="942593" y="1023068"/>
                  <a:pt x="943863" y="1018382"/>
                </a:cubicBezTo>
                <a:cubicBezTo>
                  <a:pt x="945514" y="1012717"/>
                  <a:pt x="943165" y="1002265"/>
                  <a:pt x="947292" y="998138"/>
                </a:cubicBezTo>
                <a:cubicBezTo>
                  <a:pt x="955674" y="989686"/>
                  <a:pt x="968819" y="985146"/>
                  <a:pt x="974660" y="974129"/>
                </a:cubicBezTo>
                <a:cubicBezTo>
                  <a:pt x="981772" y="960692"/>
                  <a:pt x="982408" y="943522"/>
                  <a:pt x="993330" y="931863"/>
                </a:cubicBezTo>
                <a:cubicBezTo>
                  <a:pt x="1001775" y="922827"/>
                  <a:pt x="1015682" y="914508"/>
                  <a:pt x="1017904" y="900907"/>
                </a:cubicBezTo>
                <a:cubicBezTo>
                  <a:pt x="1019746" y="889667"/>
                  <a:pt x="1010665" y="873773"/>
                  <a:pt x="1012126" y="864788"/>
                </a:cubicBezTo>
                <a:cubicBezTo>
                  <a:pt x="1012380" y="863366"/>
                  <a:pt x="1031366" y="868331"/>
                  <a:pt x="1032383" y="868166"/>
                </a:cubicBezTo>
                <a:cubicBezTo>
                  <a:pt x="1036256" y="867556"/>
                  <a:pt x="1031874" y="845160"/>
                  <a:pt x="1046479" y="838004"/>
                </a:cubicBezTo>
                <a:cubicBezTo>
                  <a:pt x="1071054" y="825951"/>
                  <a:pt x="1083754" y="846068"/>
                  <a:pt x="1101026" y="844551"/>
                </a:cubicBezTo>
                <a:lnTo>
                  <a:pt x="1111567" y="829469"/>
                </a:lnTo>
                <a:lnTo>
                  <a:pt x="1124267" y="810813"/>
                </a:lnTo>
                <a:lnTo>
                  <a:pt x="1139380" y="789185"/>
                </a:lnTo>
                <a:cubicBezTo>
                  <a:pt x="1137347" y="784251"/>
                  <a:pt x="1131633" y="780466"/>
                  <a:pt x="1130808" y="775494"/>
                </a:cubicBezTo>
                <a:cubicBezTo>
                  <a:pt x="1129664" y="768166"/>
                  <a:pt x="1146746" y="721367"/>
                  <a:pt x="1151445" y="713975"/>
                </a:cubicBezTo>
                <a:cubicBezTo>
                  <a:pt x="1160081" y="700463"/>
                  <a:pt x="1171321" y="684448"/>
                  <a:pt x="1184021" y="672700"/>
                </a:cubicBezTo>
                <a:lnTo>
                  <a:pt x="211073" y="0"/>
                </a:lnTo>
                <a:close/>
              </a:path>
            </a:pathLst>
          </a:custGeom>
          <a:solidFill>
            <a:srgbClr val="FFFFFF">
              <a:alpha val="40510"/>
            </a:srgbClr>
          </a:solidFill>
          <a:ln>
            <a:noFill/>
          </a:ln>
          <a:effectLst>
            <a:outerShdw dist="9525" dir="5400000" algn="bl" rotWithShape="0">
              <a:srgbClr val="000000">
                <a:alpha val="15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lidesMania Template">
  <a:themeElements>
    <a:clrScheme name="Simple Light">
      <a:dk1>
        <a:srgbClr val="1A3B58"/>
      </a:dk1>
      <a:lt1>
        <a:srgbClr val="AF96DB"/>
      </a:lt1>
      <a:dk2>
        <a:srgbClr val="000000"/>
      </a:dk2>
      <a:lt2>
        <a:srgbClr val="FFFFFF"/>
      </a:lt2>
      <a:accent1>
        <a:srgbClr val="FFC8DD"/>
      </a:accent1>
      <a:accent2>
        <a:srgbClr val="BDE0FE"/>
      </a:accent2>
      <a:accent3>
        <a:srgbClr val="E8D2F8"/>
      </a:accent3>
      <a:accent4>
        <a:srgbClr val="FFC8DD"/>
      </a:accent4>
      <a:accent5>
        <a:srgbClr val="BDE0FE"/>
      </a:accent5>
      <a:accent6>
        <a:srgbClr val="E8D2F8"/>
      </a:accent6>
      <a:hlink>
        <a:srgbClr val="9900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2986</TotalTime>
  <Words>3869</Words>
  <Application>Microsoft Office PowerPoint</Application>
  <PresentationFormat>宽屏</PresentationFormat>
  <Paragraphs>303</Paragraphs>
  <Slides>38</Slides>
  <Notes>38</Notes>
  <HiddenSlides>0</HiddenSlides>
  <MMClips>2</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SlidesMania Template</vt:lpstr>
      <vt:lpstr>Applications of LLMs in Library Information Organization </vt:lpstr>
      <vt:lpstr>PowerPoint 演示文稿</vt:lpstr>
      <vt:lpstr>Table of contents.</vt:lpstr>
      <vt:lpstr>Foundations of LLM Training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Application of LLMs in Library Information Organization</vt:lpstr>
      <vt:lpstr>PowerPoint 演示文稿</vt:lpstr>
      <vt:lpstr>LLMs Applied in Subject Analysis </vt:lpstr>
      <vt:lpstr>Benefits and Challenges</vt:lpstr>
      <vt:lpstr>Demo Showcase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Jinyu Liu</dc:creator>
  <cp:lastModifiedBy>Hong, Lingzi</cp:lastModifiedBy>
  <cp:revision>19</cp:revision>
  <dcterms:modified xsi:type="dcterms:W3CDTF">2026-10-15T14:10:41Z</dcterms:modified>
</cp:coreProperties>
</file>